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78" r:id="rId3"/>
    <p:sldId id="379" r:id="rId4"/>
    <p:sldId id="380" r:id="rId5"/>
    <p:sldId id="382" r:id="rId6"/>
    <p:sldId id="463" r:id="rId7"/>
    <p:sldId id="381" r:id="rId8"/>
    <p:sldId id="407" r:id="rId9"/>
    <p:sldId id="383" r:id="rId10"/>
    <p:sldId id="410" r:id="rId11"/>
    <p:sldId id="409" r:id="rId12"/>
    <p:sldId id="408" r:id="rId13"/>
    <p:sldId id="384" r:id="rId14"/>
    <p:sldId id="404" r:id="rId15"/>
    <p:sldId id="385" r:id="rId16"/>
    <p:sldId id="411" r:id="rId17"/>
    <p:sldId id="412" r:id="rId18"/>
    <p:sldId id="413" r:id="rId19"/>
    <p:sldId id="414" r:id="rId20"/>
    <p:sldId id="405" r:id="rId21"/>
    <p:sldId id="415" r:id="rId22"/>
    <p:sldId id="476" r:id="rId23"/>
    <p:sldId id="386" r:id="rId24"/>
    <p:sldId id="420" r:id="rId25"/>
    <p:sldId id="421" r:id="rId26"/>
    <p:sldId id="387" r:id="rId27"/>
    <p:sldId id="388" r:id="rId28"/>
    <p:sldId id="389" r:id="rId29"/>
    <p:sldId id="390" r:id="rId30"/>
    <p:sldId id="391" r:id="rId31"/>
    <p:sldId id="417" r:id="rId32"/>
    <p:sldId id="416" r:id="rId33"/>
    <p:sldId id="392" r:id="rId34"/>
    <p:sldId id="422" r:id="rId35"/>
    <p:sldId id="418" r:id="rId36"/>
    <p:sldId id="423" r:id="rId37"/>
    <p:sldId id="462" r:id="rId38"/>
    <p:sldId id="424" r:id="rId39"/>
    <p:sldId id="425" r:id="rId40"/>
    <p:sldId id="464" r:id="rId41"/>
    <p:sldId id="475" r:id="rId42"/>
    <p:sldId id="465" r:id="rId43"/>
    <p:sldId id="466" r:id="rId44"/>
    <p:sldId id="467" r:id="rId45"/>
    <p:sldId id="468" r:id="rId46"/>
    <p:sldId id="469" r:id="rId47"/>
    <p:sldId id="470" r:id="rId48"/>
    <p:sldId id="471" r:id="rId49"/>
    <p:sldId id="472" r:id="rId50"/>
    <p:sldId id="473" r:id="rId51"/>
    <p:sldId id="474" r:id="rId52"/>
    <p:sldId id="444" r:id="rId53"/>
    <p:sldId id="445" r:id="rId54"/>
    <p:sldId id="446" r:id="rId55"/>
    <p:sldId id="450" r:id="rId56"/>
    <p:sldId id="453" r:id="rId57"/>
    <p:sldId id="440" r:id="rId58"/>
    <p:sldId id="442" r:id="rId59"/>
    <p:sldId id="454" r:id="rId60"/>
    <p:sldId id="460" r:id="rId61"/>
    <p:sldId id="459" r:id="rId62"/>
    <p:sldId id="455" r:id="rId63"/>
    <p:sldId id="426" r:id="rId6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EF4E3A-2268-4E47-B309-03C0D89B9489}"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pt-BR"/>
        </a:p>
      </dgm:t>
    </dgm:pt>
    <dgm:pt modelId="{F2B0759E-3DAA-4E46-B7CC-A5C30BC0C263}">
      <dgm:prSet phldrT="[Texto]"/>
      <dgm:spPr/>
      <dgm:t>
        <a:bodyPr/>
        <a:lstStyle/>
        <a:p>
          <a:r>
            <a:rPr lang="pt-BR" dirty="0"/>
            <a:t>01</a:t>
          </a:r>
        </a:p>
      </dgm:t>
    </dgm:pt>
    <dgm:pt modelId="{7978B8ED-FFD5-4978-8D84-6DFF0A6EE44E}" type="parTrans" cxnId="{21D7620C-635A-484C-8F13-C2BED438C224}">
      <dgm:prSet/>
      <dgm:spPr/>
      <dgm:t>
        <a:bodyPr/>
        <a:lstStyle/>
        <a:p>
          <a:endParaRPr lang="pt-BR"/>
        </a:p>
      </dgm:t>
    </dgm:pt>
    <dgm:pt modelId="{1D16C852-A0D9-41D3-AD00-F3BE9016629A}" type="sibTrans" cxnId="{21D7620C-635A-484C-8F13-C2BED438C224}">
      <dgm:prSet/>
      <dgm:spPr/>
      <dgm:t>
        <a:bodyPr/>
        <a:lstStyle/>
        <a:p>
          <a:endParaRPr lang="pt-BR"/>
        </a:p>
      </dgm:t>
    </dgm:pt>
    <dgm:pt modelId="{AFD5D3F8-9CC3-4441-B569-DBAB121934A9}">
      <dgm:prSet phldrT="[Texto]"/>
      <dgm:spPr/>
      <dgm:t>
        <a:bodyPr/>
        <a:lstStyle/>
        <a:p>
          <a:endParaRPr lang="pt-BR" dirty="0"/>
        </a:p>
        <a:p>
          <a:endParaRPr lang="pt-BR" dirty="0"/>
        </a:p>
        <a:p>
          <a:r>
            <a:rPr lang="pt-BR" dirty="0"/>
            <a:t>Digitalização</a:t>
          </a:r>
        </a:p>
      </dgm:t>
    </dgm:pt>
    <dgm:pt modelId="{CCCD00E7-E605-418C-A79F-A484C2703975}" type="parTrans" cxnId="{E7276019-F113-4C48-AAE2-57140A70A27E}">
      <dgm:prSet/>
      <dgm:spPr/>
      <dgm:t>
        <a:bodyPr/>
        <a:lstStyle/>
        <a:p>
          <a:endParaRPr lang="pt-BR"/>
        </a:p>
      </dgm:t>
    </dgm:pt>
    <dgm:pt modelId="{F6E4288B-5EF3-4740-B0B0-27DCC0CBB634}" type="sibTrans" cxnId="{E7276019-F113-4C48-AAE2-57140A70A27E}">
      <dgm:prSet/>
      <dgm:spPr/>
      <dgm:t>
        <a:bodyPr/>
        <a:lstStyle/>
        <a:p>
          <a:endParaRPr lang="pt-BR"/>
        </a:p>
      </dgm:t>
    </dgm:pt>
    <dgm:pt modelId="{BECA0DB6-8017-4104-B293-91F5CCD8D805}">
      <dgm:prSet phldrT="[Texto]"/>
      <dgm:spPr/>
      <dgm:t>
        <a:bodyPr/>
        <a:lstStyle/>
        <a:p>
          <a:r>
            <a:rPr lang="pt-BR" dirty="0"/>
            <a:t>02</a:t>
          </a:r>
        </a:p>
      </dgm:t>
    </dgm:pt>
    <dgm:pt modelId="{E9AFBECD-CCF3-4C04-9F80-D83753AB5D81}" type="parTrans" cxnId="{B78BC756-1907-44C0-B5B8-92DDB98352BF}">
      <dgm:prSet/>
      <dgm:spPr/>
      <dgm:t>
        <a:bodyPr/>
        <a:lstStyle/>
        <a:p>
          <a:endParaRPr lang="pt-BR"/>
        </a:p>
      </dgm:t>
    </dgm:pt>
    <dgm:pt modelId="{FDE9C544-0198-4143-ADF8-69A31D9FC242}" type="sibTrans" cxnId="{B78BC756-1907-44C0-B5B8-92DDB98352BF}">
      <dgm:prSet/>
      <dgm:spPr/>
      <dgm:t>
        <a:bodyPr/>
        <a:lstStyle/>
        <a:p>
          <a:endParaRPr lang="pt-BR"/>
        </a:p>
      </dgm:t>
    </dgm:pt>
    <dgm:pt modelId="{13A9EF0D-F9B9-418D-9A56-89CE2FCED04E}">
      <dgm:prSet phldrT="[Texto]"/>
      <dgm:spPr/>
      <dgm:t>
        <a:bodyPr/>
        <a:lstStyle/>
        <a:p>
          <a:endParaRPr lang="pt-BR" dirty="0"/>
        </a:p>
        <a:p>
          <a:endParaRPr lang="pt-BR" dirty="0"/>
        </a:p>
        <a:p>
          <a:r>
            <a:rPr lang="pt-BR" dirty="0"/>
            <a:t>Automação </a:t>
          </a:r>
        </a:p>
      </dgm:t>
    </dgm:pt>
    <dgm:pt modelId="{BCA345E9-4A67-4132-B32A-D3AAAB9CC2DA}" type="parTrans" cxnId="{B3892EAC-0E68-4A21-B5AD-1619C70108FD}">
      <dgm:prSet/>
      <dgm:spPr/>
      <dgm:t>
        <a:bodyPr/>
        <a:lstStyle/>
        <a:p>
          <a:endParaRPr lang="pt-BR"/>
        </a:p>
      </dgm:t>
    </dgm:pt>
    <dgm:pt modelId="{D79B3FBE-3F38-4780-B40C-0BDA0755CC55}" type="sibTrans" cxnId="{B3892EAC-0E68-4A21-B5AD-1619C70108FD}">
      <dgm:prSet/>
      <dgm:spPr/>
      <dgm:t>
        <a:bodyPr/>
        <a:lstStyle/>
        <a:p>
          <a:endParaRPr lang="pt-BR"/>
        </a:p>
      </dgm:t>
    </dgm:pt>
    <dgm:pt modelId="{4A4985AC-8185-40D1-A38E-FC4D8355449A}">
      <dgm:prSet phldrT="[Texto]"/>
      <dgm:spPr/>
      <dgm:t>
        <a:bodyPr/>
        <a:lstStyle/>
        <a:p>
          <a:r>
            <a:rPr lang="pt-BR" dirty="0"/>
            <a:t>03</a:t>
          </a:r>
        </a:p>
      </dgm:t>
    </dgm:pt>
    <dgm:pt modelId="{26134B76-7AFA-4980-A900-3797EE3273FC}" type="parTrans" cxnId="{2CBE93DA-3A56-4029-AC1F-03606E8F6C92}">
      <dgm:prSet/>
      <dgm:spPr/>
      <dgm:t>
        <a:bodyPr/>
        <a:lstStyle/>
        <a:p>
          <a:endParaRPr lang="pt-BR"/>
        </a:p>
      </dgm:t>
    </dgm:pt>
    <dgm:pt modelId="{BAE41420-E1B4-4172-8C6F-5B0960503BB2}" type="sibTrans" cxnId="{2CBE93DA-3A56-4029-AC1F-03606E8F6C92}">
      <dgm:prSet/>
      <dgm:spPr/>
      <dgm:t>
        <a:bodyPr/>
        <a:lstStyle/>
        <a:p>
          <a:endParaRPr lang="pt-BR"/>
        </a:p>
      </dgm:t>
    </dgm:pt>
    <dgm:pt modelId="{260402AD-1521-4F4D-8D1B-BF72C06237BE}">
      <dgm:prSet phldrT="[Texto]"/>
      <dgm:spPr/>
      <dgm:t>
        <a:bodyPr/>
        <a:lstStyle/>
        <a:p>
          <a:endParaRPr lang="pt-BR" dirty="0"/>
        </a:p>
        <a:p>
          <a:endParaRPr lang="pt-BR" dirty="0"/>
        </a:p>
        <a:p>
          <a:r>
            <a:rPr lang="pt-BR" dirty="0"/>
            <a:t>Virada Tecnológica </a:t>
          </a:r>
        </a:p>
      </dgm:t>
    </dgm:pt>
    <dgm:pt modelId="{82E77486-7463-41C9-B7E0-A608E99F924F}" type="parTrans" cxnId="{9E66788E-2080-4E52-9E7E-5D5D7FAB1B9A}">
      <dgm:prSet/>
      <dgm:spPr/>
      <dgm:t>
        <a:bodyPr/>
        <a:lstStyle/>
        <a:p>
          <a:endParaRPr lang="pt-BR"/>
        </a:p>
      </dgm:t>
    </dgm:pt>
    <dgm:pt modelId="{93A93357-F733-4759-A746-722ECF0181E1}" type="sibTrans" cxnId="{9E66788E-2080-4E52-9E7E-5D5D7FAB1B9A}">
      <dgm:prSet/>
      <dgm:spPr/>
      <dgm:t>
        <a:bodyPr/>
        <a:lstStyle/>
        <a:p>
          <a:endParaRPr lang="pt-BR"/>
        </a:p>
      </dgm:t>
    </dgm:pt>
    <dgm:pt modelId="{8D133C6A-7D89-4188-86B4-CDFF3911240B}" type="pres">
      <dgm:prSet presAssocID="{66EF4E3A-2268-4E47-B309-03C0D89B9489}" presName="Name0" presStyleCnt="0">
        <dgm:presLayoutVars>
          <dgm:dir/>
          <dgm:animLvl val="lvl"/>
          <dgm:resizeHandles val="exact"/>
        </dgm:presLayoutVars>
      </dgm:prSet>
      <dgm:spPr/>
    </dgm:pt>
    <dgm:pt modelId="{2C8C8F34-B949-4E66-96CE-747B8DC2E052}" type="pres">
      <dgm:prSet presAssocID="{F2B0759E-3DAA-4E46-B7CC-A5C30BC0C263}" presName="compositeNode" presStyleCnt="0">
        <dgm:presLayoutVars>
          <dgm:bulletEnabled val="1"/>
        </dgm:presLayoutVars>
      </dgm:prSet>
      <dgm:spPr/>
    </dgm:pt>
    <dgm:pt modelId="{5A65A3FF-B239-4190-A976-B8C36B89B53C}" type="pres">
      <dgm:prSet presAssocID="{F2B0759E-3DAA-4E46-B7CC-A5C30BC0C263}" presName="bgRect" presStyleLbl="node1" presStyleIdx="0" presStyleCnt="3"/>
      <dgm:spPr/>
    </dgm:pt>
    <dgm:pt modelId="{49244CE4-32E3-46A7-9C63-D7CD537016C7}" type="pres">
      <dgm:prSet presAssocID="{F2B0759E-3DAA-4E46-B7CC-A5C30BC0C263}" presName="parentNode" presStyleLbl="node1" presStyleIdx="0" presStyleCnt="3">
        <dgm:presLayoutVars>
          <dgm:chMax val="0"/>
          <dgm:bulletEnabled val="1"/>
        </dgm:presLayoutVars>
      </dgm:prSet>
      <dgm:spPr/>
    </dgm:pt>
    <dgm:pt modelId="{D7B84E87-4E8F-40E3-A0FE-4408B73A9F62}" type="pres">
      <dgm:prSet presAssocID="{F2B0759E-3DAA-4E46-B7CC-A5C30BC0C263}" presName="childNode" presStyleLbl="node1" presStyleIdx="0" presStyleCnt="3">
        <dgm:presLayoutVars>
          <dgm:bulletEnabled val="1"/>
        </dgm:presLayoutVars>
      </dgm:prSet>
      <dgm:spPr/>
    </dgm:pt>
    <dgm:pt modelId="{ACF42D66-84CB-4CFE-9D27-3A0120F68538}" type="pres">
      <dgm:prSet presAssocID="{1D16C852-A0D9-41D3-AD00-F3BE9016629A}" presName="hSp" presStyleCnt="0"/>
      <dgm:spPr/>
    </dgm:pt>
    <dgm:pt modelId="{36382703-B562-4EF7-B80A-6A6EFD9747FC}" type="pres">
      <dgm:prSet presAssocID="{1D16C852-A0D9-41D3-AD00-F3BE9016629A}" presName="vProcSp" presStyleCnt="0"/>
      <dgm:spPr/>
    </dgm:pt>
    <dgm:pt modelId="{BC4D9D60-AA0C-44EA-964B-8CDD17A54AED}" type="pres">
      <dgm:prSet presAssocID="{1D16C852-A0D9-41D3-AD00-F3BE9016629A}" presName="vSp1" presStyleCnt="0"/>
      <dgm:spPr/>
    </dgm:pt>
    <dgm:pt modelId="{3BD98BDD-2EC4-4F17-BDA7-22D3E2A8C81F}" type="pres">
      <dgm:prSet presAssocID="{1D16C852-A0D9-41D3-AD00-F3BE9016629A}" presName="simulatedConn" presStyleLbl="solidFgAcc1" presStyleIdx="0" presStyleCnt="2"/>
      <dgm:spPr/>
    </dgm:pt>
    <dgm:pt modelId="{B0FF5D98-31F9-4CDB-96D0-8FF2CEFF26C8}" type="pres">
      <dgm:prSet presAssocID="{1D16C852-A0D9-41D3-AD00-F3BE9016629A}" presName="vSp2" presStyleCnt="0"/>
      <dgm:spPr/>
    </dgm:pt>
    <dgm:pt modelId="{0524C605-8A8E-4E85-BEAF-842E7CF0344A}" type="pres">
      <dgm:prSet presAssocID="{1D16C852-A0D9-41D3-AD00-F3BE9016629A}" presName="sibTrans" presStyleCnt="0"/>
      <dgm:spPr/>
    </dgm:pt>
    <dgm:pt modelId="{EECF3598-5391-422A-8F98-CE810F074C50}" type="pres">
      <dgm:prSet presAssocID="{BECA0DB6-8017-4104-B293-91F5CCD8D805}" presName="compositeNode" presStyleCnt="0">
        <dgm:presLayoutVars>
          <dgm:bulletEnabled val="1"/>
        </dgm:presLayoutVars>
      </dgm:prSet>
      <dgm:spPr/>
    </dgm:pt>
    <dgm:pt modelId="{780FF19A-35FC-4F73-AABA-9A483576C347}" type="pres">
      <dgm:prSet presAssocID="{BECA0DB6-8017-4104-B293-91F5CCD8D805}" presName="bgRect" presStyleLbl="node1" presStyleIdx="1" presStyleCnt="3"/>
      <dgm:spPr/>
    </dgm:pt>
    <dgm:pt modelId="{260744E7-A333-48F6-81E0-34664B0120DB}" type="pres">
      <dgm:prSet presAssocID="{BECA0DB6-8017-4104-B293-91F5CCD8D805}" presName="parentNode" presStyleLbl="node1" presStyleIdx="1" presStyleCnt="3">
        <dgm:presLayoutVars>
          <dgm:chMax val="0"/>
          <dgm:bulletEnabled val="1"/>
        </dgm:presLayoutVars>
      </dgm:prSet>
      <dgm:spPr/>
    </dgm:pt>
    <dgm:pt modelId="{B1A2FF29-F38E-455F-907C-6A9346D76CB2}" type="pres">
      <dgm:prSet presAssocID="{BECA0DB6-8017-4104-B293-91F5CCD8D805}" presName="childNode" presStyleLbl="node1" presStyleIdx="1" presStyleCnt="3">
        <dgm:presLayoutVars>
          <dgm:bulletEnabled val="1"/>
        </dgm:presLayoutVars>
      </dgm:prSet>
      <dgm:spPr/>
    </dgm:pt>
    <dgm:pt modelId="{E8B71BA7-696D-4A7F-B5DC-F71657BE24EE}" type="pres">
      <dgm:prSet presAssocID="{FDE9C544-0198-4143-ADF8-69A31D9FC242}" presName="hSp" presStyleCnt="0"/>
      <dgm:spPr/>
    </dgm:pt>
    <dgm:pt modelId="{D3CC62F4-F10D-4C96-83A7-74048F690462}" type="pres">
      <dgm:prSet presAssocID="{FDE9C544-0198-4143-ADF8-69A31D9FC242}" presName="vProcSp" presStyleCnt="0"/>
      <dgm:spPr/>
    </dgm:pt>
    <dgm:pt modelId="{76E61063-2B69-479B-BC7B-9B7387444C5E}" type="pres">
      <dgm:prSet presAssocID="{FDE9C544-0198-4143-ADF8-69A31D9FC242}" presName="vSp1" presStyleCnt="0"/>
      <dgm:spPr/>
    </dgm:pt>
    <dgm:pt modelId="{67F1DDFF-4855-42FB-BA8C-63F70710744A}" type="pres">
      <dgm:prSet presAssocID="{FDE9C544-0198-4143-ADF8-69A31D9FC242}" presName="simulatedConn" presStyleLbl="solidFgAcc1" presStyleIdx="1" presStyleCnt="2"/>
      <dgm:spPr/>
    </dgm:pt>
    <dgm:pt modelId="{163992F3-AAE9-45E9-91F3-C1172C658485}" type="pres">
      <dgm:prSet presAssocID="{FDE9C544-0198-4143-ADF8-69A31D9FC242}" presName="vSp2" presStyleCnt="0"/>
      <dgm:spPr/>
    </dgm:pt>
    <dgm:pt modelId="{236E3880-DACE-4B35-A421-F87F2F2D0EAC}" type="pres">
      <dgm:prSet presAssocID="{FDE9C544-0198-4143-ADF8-69A31D9FC242}" presName="sibTrans" presStyleCnt="0"/>
      <dgm:spPr/>
    </dgm:pt>
    <dgm:pt modelId="{47D8AB18-DCF4-4DAE-B5F7-91DB61916357}" type="pres">
      <dgm:prSet presAssocID="{4A4985AC-8185-40D1-A38E-FC4D8355449A}" presName="compositeNode" presStyleCnt="0">
        <dgm:presLayoutVars>
          <dgm:bulletEnabled val="1"/>
        </dgm:presLayoutVars>
      </dgm:prSet>
      <dgm:spPr/>
    </dgm:pt>
    <dgm:pt modelId="{C3CF41DC-2EA3-4D5D-A4AE-FE7B78483CAC}" type="pres">
      <dgm:prSet presAssocID="{4A4985AC-8185-40D1-A38E-FC4D8355449A}" presName="bgRect" presStyleLbl="node1" presStyleIdx="2" presStyleCnt="3"/>
      <dgm:spPr/>
    </dgm:pt>
    <dgm:pt modelId="{92E78738-9A62-4DE5-A00A-6F8B89616B5F}" type="pres">
      <dgm:prSet presAssocID="{4A4985AC-8185-40D1-A38E-FC4D8355449A}" presName="parentNode" presStyleLbl="node1" presStyleIdx="2" presStyleCnt="3">
        <dgm:presLayoutVars>
          <dgm:chMax val="0"/>
          <dgm:bulletEnabled val="1"/>
        </dgm:presLayoutVars>
      </dgm:prSet>
      <dgm:spPr/>
    </dgm:pt>
    <dgm:pt modelId="{FDC04A47-8707-41CA-8AAD-734D6959B40F}" type="pres">
      <dgm:prSet presAssocID="{4A4985AC-8185-40D1-A38E-FC4D8355449A}" presName="childNode" presStyleLbl="node1" presStyleIdx="2" presStyleCnt="3">
        <dgm:presLayoutVars>
          <dgm:bulletEnabled val="1"/>
        </dgm:presLayoutVars>
      </dgm:prSet>
      <dgm:spPr/>
    </dgm:pt>
  </dgm:ptLst>
  <dgm:cxnLst>
    <dgm:cxn modelId="{21D7620C-635A-484C-8F13-C2BED438C224}" srcId="{66EF4E3A-2268-4E47-B309-03C0D89B9489}" destId="{F2B0759E-3DAA-4E46-B7CC-A5C30BC0C263}" srcOrd="0" destOrd="0" parTransId="{7978B8ED-FFD5-4978-8D84-6DFF0A6EE44E}" sibTransId="{1D16C852-A0D9-41D3-AD00-F3BE9016629A}"/>
    <dgm:cxn modelId="{EC53560E-39E9-40FF-9B45-CB0B5CE30787}" type="presOf" srcId="{BECA0DB6-8017-4104-B293-91F5CCD8D805}" destId="{260744E7-A333-48F6-81E0-34664B0120DB}" srcOrd="1" destOrd="0" presId="urn:microsoft.com/office/officeart/2005/8/layout/hProcess7"/>
    <dgm:cxn modelId="{CFF3BF0F-EB95-411D-A1B6-A5CDE7BB2298}" type="presOf" srcId="{66EF4E3A-2268-4E47-B309-03C0D89B9489}" destId="{8D133C6A-7D89-4188-86B4-CDFF3911240B}" srcOrd="0" destOrd="0" presId="urn:microsoft.com/office/officeart/2005/8/layout/hProcess7"/>
    <dgm:cxn modelId="{C38D5814-2807-41F2-94DF-D021FAA0B5FF}" type="presOf" srcId="{F2B0759E-3DAA-4E46-B7CC-A5C30BC0C263}" destId="{49244CE4-32E3-46A7-9C63-D7CD537016C7}" srcOrd="1" destOrd="0" presId="urn:microsoft.com/office/officeart/2005/8/layout/hProcess7"/>
    <dgm:cxn modelId="{E7276019-F113-4C48-AAE2-57140A70A27E}" srcId="{F2B0759E-3DAA-4E46-B7CC-A5C30BC0C263}" destId="{AFD5D3F8-9CC3-4441-B569-DBAB121934A9}" srcOrd="0" destOrd="0" parTransId="{CCCD00E7-E605-418C-A79F-A484C2703975}" sibTransId="{F6E4288B-5EF3-4740-B0B0-27DCC0CBB634}"/>
    <dgm:cxn modelId="{1E35A451-F50C-40D9-9F7A-B942D6864274}" type="presOf" srcId="{4A4985AC-8185-40D1-A38E-FC4D8355449A}" destId="{C3CF41DC-2EA3-4D5D-A4AE-FE7B78483CAC}" srcOrd="0" destOrd="0" presId="urn:microsoft.com/office/officeart/2005/8/layout/hProcess7"/>
    <dgm:cxn modelId="{B78BC756-1907-44C0-B5B8-92DDB98352BF}" srcId="{66EF4E3A-2268-4E47-B309-03C0D89B9489}" destId="{BECA0DB6-8017-4104-B293-91F5CCD8D805}" srcOrd="1" destOrd="0" parTransId="{E9AFBECD-CCF3-4C04-9F80-D83753AB5D81}" sibTransId="{FDE9C544-0198-4143-ADF8-69A31D9FC242}"/>
    <dgm:cxn modelId="{573DFB86-AE35-4CF9-B037-88317D4076E7}" type="presOf" srcId="{260402AD-1521-4F4D-8D1B-BF72C06237BE}" destId="{FDC04A47-8707-41CA-8AAD-734D6959B40F}" srcOrd="0" destOrd="0" presId="urn:microsoft.com/office/officeart/2005/8/layout/hProcess7"/>
    <dgm:cxn modelId="{9E66788E-2080-4E52-9E7E-5D5D7FAB1B9A}" srcId="{4A4985AC-8185-40D1-A38E-FC4D8355449A}" destId="{260402AD-1521-4F4D-8D1B-BF72C06237BE}" srcOrd="0" destOrd="0" parTransId="{82E77486-7463-41C9-B7E0-A608E99F924F}" sibTransId="{93A93357-F733-4759-A746-722ECF0181E1}"/>
    <dgm:cxn modelId="{B3892EAC-0E68-4A21-B5AD-1619C70108FD}" srcId="{BECA0DB6-8017-4104-B293-91F5CCD8D805}" destId="{13A9EF0D-F9B9-418D-9A56-89CE2FCED04E}" srcOrd="0" destOrd="0" parTransId="{BCA345E9-4A67-4132-B32A-D3AAAB9CC2DA}" sibTransId="{D79B3FBE-3F38-4780-B40C-0BDA0755CC55}"/>
    <dgm:cxn modelId="{D1FA0CB3-3B91-47C8-A5D4-F6D5C0FC27D6}" type="presOf" srcId="{F2B0759E-3DAA-4E46-B7CC-A5C30BC0C263}" destId="{5A65A3FF-B239-4190-A976-B8C36B89B53C}" srcOrd="0" destOrd="0" presId="urn:microsoft.com/office/officeart/2005/8/layout/hProcess7"/>
    <dgm:cxn modelId="{9FA956BB-A6D7-424C-B431-638459AB5ADE}" type="presOf" srcId="{AFD5D3F8-9CC3-4441-B569-DBAB121934A9}" destId="{D7B84E87-4E8F-40E3-A0FE-4408B73A9F62}" srcOrd="0" destOrd="0" presId="urn:microsoft.com/office/officeart/2005/8/layout/hProcess7"/>
    <dgm:cxn modelId="{713A15C6-BFBF-4068-A931-0679CB4C75A0}" type="presOf" srcId="{BECA0DB6-8017-4104-B293-91F5CCD8D805}" destId="{780FF19A-35FC-4F73-AABA-9A483576C347}" srcOrd="0" destOrd="0" presId="urn:microsoft.com/office/officeart/2005/8/layout/hProcess7"/>
    <dgm:cxn modelId="{CA8C37C8-9190-42F2-9903-05ADE984E60E}" type="presOf" srcId="{4A4985AC-8185-40D1-A38E-FC4D8355449A}" destId="{92E78738-9A62-4DE5-A00A-6F8B89616B5F}" srcOrd="1" destOrd="0" presId="urn:microsoft.com/office/officeart/2005/8/layout/hProcess7"/>
    <dgm:cxn modelId="{2CBE93DA-3A56-4029-AC1F-03606E8F6C92}" srcId="{66EF4E3A-2268-4E47-B309-03C0D89B9489}" destId="{4A4985AC-8185-40D1-A38E-FC4D8355449A}" srcOrd="2" destOrd="0" parTransId="{26134B76-7AFA-4980-A900-3797EE3273FC}" sibTransId="{BAE41420-E1B4-4172-8C6F-5B0960503BB2}"/>
    <dgm:cxn modelId="{3AA819E5-4897-4C77-85DA-9FFD373E5043}" type="presOf" srcId="{13A9EF0D-F9B9-418D-9A56-89CE2FCED04E}" destId="{B1A2FF29-F38E-455F-907C-6A9346D76CB2}" srcOrd="0" destOrd="0" presId="urn:microsoft.com/office/officeart/2005/8/layout/hProcess7"/>
    <dgm:cxn modelId="{4D488B79-B143-40E5-8608-3E6144A79590}" type="presParOf" srcId="{8D133C6A-7D89-4188-86B4-CDFF3911240B}" destId="{2C8C8F34-B949-4E66-96CE-747B8DC2E052}" srcOrd="0" destOrd="0" presId="urn:microsoft.com/office/officeart/2005/8/layout/hProcess7"/>
    <dgm:cxn modelId="{CCDDCA2E-20A6-4EBE-B10A-FAA64A977AC2}" type="presParOf" srcId="{2C8C8F34-B949-4E66-96CE-747B8DC2E052}" destId="{5A65A3FF-B239-4190-A976-B8C36B89B53C}" srcOrd="0" destOrd="0" presId="urn:microsoft.com/office/officeart/2005/8/layout/hProcess7"/>
    <dgm:cxn modelId="{555667BD-2214-41DC-B8AA-2F4899C3B205}" type="presParOf" srcId="{2C8C8F34-B949-4E66-96CE-747B8DC2E052}" destId="{49244CE4-32E3-46A7-9C63-D7CD537016C7}" srcOrd="1" destOrd="0" presId="urn:microsoft.com/office/officeart/2005/8/layout/hProcess7"/>
    <dgm:cxn modelId="{B32770E2-29BA-4270-8167-D5D0B5737CE9}" type="presParOf" srcId="{2C8C8F34-B949-4E66-96CE-747B8DC2E052}" destId="{D7B84E87-4E8F-40E3-A0FE-4408B73A9F62}" srcOrd="2" destOrd="0" presId="urn:microsoft.com/office/officeart/2005/8/layout/hProcess7"/>
    <dgm:cxn modelId="{C171C42F-B1C8-4FE9-9252-2592B0B0147C}" type="presParOf" srcId="{8D133C6A-7D89-4188-86B4-CDFF3911240B}" destId="{ACF42D66-84CB-4CFE-9D27-3A0120F68538}" srcOrd="1" destOrd="0" presId="urn:microsoft.com/office/officeart/2005/8/layout/hProcess7"/>
    <dgm:cxn modelId="{54AB8391-C004-4FE0-82F0-E619E70D5C8A}" type="presParOf" srcId="{8D133C6A-7D89-4188-86B4-CDFF3911240B}" destId="{36382703-B562-4EF7-B80A-6A6EFD9747FC}" srcOrd="2" destOrd="0" presId="urn:microsoft.com/office/officeart/2005/8/layout/hProcess7"/>
    <dgm:cxn modelId="{A5A39E8A-9E1F-4550-8AC4-337FAD9CA262}" type="presParOf" srcId="{36382703-B562-4EF7-B80A-6A6EFD9747FC}" destId="{BC4D9D60-AA0C-44EA-964B-8CDD17A54AED}" srcOrd="0" destOrd="0" presId="urn:microsoft.com/office/officeart/2005/8/layout/hProcess7"/>
    <dgm:cxn modelId="{786C5CD9-63E0-4CBF-B517-3583F45E2895}" type="presParOf" srcId="{36382703-B562-4EF7-B80A-6A6EFD9747FC}" destId="{3BD98BDD-2EC4-4F17-BDA7-22D3E2A8C81F}" srcOrd="1" destOrd="0" presId="urn:microsoft.com/office/officeart/2005/8/layout/hProcess7"/>
    <dgm:cxn modelId="{C2D52F9C-9B0D-4AFC-8294-6451F13CAEFC}" type="presParOf" srcId="{36382703-B562-4EF7-B80A-6A6EFD9747FC}" destId="{B0FF5D98-31F9-4CDB-96D0-8FF2CEFF26C8}" srcOrd="2" destOrd="0" presId="urn:microsoft.com/office/officeart/2005/8/layout/hProcess7"/>
    <dgm:cxn modelId="{26F9C38F-C30F-4F4F-8CDB-334C3FD7C739}" type="presParOf" srcId="{8D133C6A-7D89-4188-86B4-CDFF3911240B}" destId="{0524C605-8A8E-4E85-BEAF-842E7CF0344A}" srcOrd="3" destOrd="0" presId="urn:microsoft.com/office/officeart/2005/8/layout/hProcess7"/>
    <dgm:cxn modelId="{09F4EB4B-A2AC-4EEA-9AA2-6A5137D7EA06}" type="presParOf" srcId="{8D133C6A-7D89-4188-86B4-CDFF3911240B}" destId="{EECF3598-5391-422A-8F98-CE810F074C50}" srcOrd="4" destOrd="0" presId="urn:microsoft.com/office/officeart/2005/8/layout/hProcess7"/>
    <dgm:cxn modelId="{37B1F11E-5DFE-4CA3-A6F5-9FF05B6F5FAA}" type="presParOf" srcId="{EECF3598-5391-422A-8F98-CE810F074C50}" destId="{780FF19A-35FC-4F73-AABA-9A483576C347}" srcOrd="0" destOrd="0" presId="urn:microsoft.com/office/officeart/2005/8/layout/hProcess7"/>
    <dgm:cxn modelId="{02580E93-039F-4C7D-8571-75DE7413022C}" type="presParOf" srcId="{EECF3598-5391-422A-8F98-CE810F074C50}" destId="{260744E7-A333-48F6-81E0-34664B0120DB}" srcOrd="1" destOrd="0" presId="urn:microsoft.com/office/officeart/2005/8/layout/hProcess7"/>
    <dgm:cxn modelId="{F49C88E6-D2EA-4AE0-BF6D-CB9621D0BDC9}" type="presParOf" srcId="{EECF3598-5391-422A-8F98-CE810F074C50}" destId="{B1A2FF29-F38E-455F-907C-6A9346D76CB2}" srcOrd="2" destOrd="0" presId="urn:microsoft.com/office/officeart/2005/8/layout/hProcess7"/>
    <dgm:cxn modelId="{D4637A3A-83E4-4BCE-82F0-8D2EB59860B0}" type="presParOf" srcId="{8D133C6A-7D89-4188-86B4-CDFF3911240B}" destId="{E8B71BA7-696D-4A7F-B5DC-F71657BE24EE}" srcOrd="5" destOrd="0" presId="urn:microsoft.com/office/officeart/2005/8/layout/hProcess7"/>
    <dgm:cxn modelId="{A448403D-3A7E-4ECF-B8A7-F5395094EF5C}" type="presParOf" srcId="{8D133C6A-7D89-4188-86B4-CDFF3911240B}" destId="{D3CC62F4-F10D-4C96-83A7-74048F690462}" srcOrd="6" destOrd="0" presId="urn:microsoft.com/office/officeart/2005/8/layout/hProcess7"/>
    <dgm:cxn modelId="{DA6CA0EC-0F9D-438D-BAF1-A4DE8BFB19BA}" type="presParOf" srcId="{D3CC62F4-F10D-4C96-83A7-74048F690462}" destId="{76E61063-2B69-479B-BC7B-9B7387444C5E}" srcOrd="0" destOrd="0" presId="urn:microsoft.com/office/officeart/2005/8/layout/hProcess7"/>
    <dgm:cxn modelId="{73F15510-7BD4-4A40-B3C7-60F8EDA5460C}" type="presParOf" srcId="{D3CC62F4-F10D-4C96-83A7-74048F690462}" destId="{67F1DDFF-4855-42FB-BA8C-63F70710744A}" srcOrd="1" destOrd="0" presId="urn:microsoft.com/office/officeart/2005/8/layout/hProcess7"/>
    <dgm:cxn modelId="{0C7F41B6-0A22-4DA8-B011-566B57DB5BDC}" type="presParOf" srcId="{D3CC62F4-F10D-4C96-83A7-74048F690462}" destId="{163992F3-AAE9-45E9-91F3-C1172C658485}" srcOrd="2" destOrd="0" presId="urn:microsoft.com/office/officeart/2005/8/layout/hProcess7"/>
    <dgm:cxn modelId="{5B2525C3-64F6-4BBC-9C0E-52BF4683C5B8}" type="presParOf" srcId="{8D133C6A-7D89-4188-86B4-CDFF3911240B}" destId="{236E3880-DACE-4B35-A421-F87F2F2D0EAC}" srcOrd="7" destOrd="0" presId="urn:microsoft.com/office/officeart/2005/8/layout/hProcess7"/>
    <dgm:cxn modelId="{957AF75D-8025-40CA-BFDC-75C98C0A3420}" type="presParOf" srcId="{8D133C6A-7D89-4188-86B4-CDFF3911240B}" destId="{47D8AB18-DCF4-4DAE-B5F7-91DB61916357}" srcOrd="8" destOrd="0" presId="urn:microsoft.com/office/officeart/2005/8/layout/hProcess7"/>
    <dgm:cxn modelId="{4678E0F5-1605-4A9B-95C9-F21CD0745DA0}" type="presParOf" srcId="{47D8AB18-DCF4-4DAE-B5F7-91DB61916357}" destId="{C3CF41DC-2EA3-4D5D-A4AE-FE7B78483CAC}" srcOrd="0" destOrd="0" presId="urn:microsoft.com/office/officeart/2005/8/layout/hProcess7"/>
    <dgm:cxn modelId="{8B4A4E7A-0CAB-4E88-B1D8-DCFB25C515F7}" type="presParOf" srcId="{47D8AB18-DCF4-4DAE-B5F7-91DB61916357}" destId="{92E78738-9A62-4DE5-A00A-6F8B89616B5F}" srcOrd="1" destOrd="0" presId="urn:microsoft.com/office/officeart/2005/8/layout/hProcess7"/>
    <dgm:cxn modelId="{EE41D569-E67C-4642-89EC-F4B0229F25C3}" type="presParOf" srcId="{47D8AB18-DCF4-4DAE-B5F7-91DB61916357}" destId="{FDC04A47-8707-41CA-8AAD-734D6959B40F}"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5A3FF-B239-4190-A976-B8C36B89B53C}">
      <dsp:nvSpPr>
        <dsp:cNvPr id="0" name=""/>
        <dsp:cNvSpPr/>
      </dsp:nvSpPr>
      <dsp:spPr>
        <a:xfrm>
          <a:off x="656" y="675486"/>
          <a:ext cx="2826925" cy="3392310"/>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marL="0" lvl="0" indent="0" algn="r" defTabSz="1377950">
            <a:lnSpc>
              <a:spcPct val="90000"/>
            </a:lnSpc>
            <a:spcBef>
              <a:spcPct val="0"/>
            </a:spcBef>
            <a:spcAft>
              <a:spcPct val="35000"/>
            </a:spcAft>
            <a:buNone/>
          </a:pPr>
          <a:r>
            <a:rPr lang="pt-BR" sz="3100" kern="1200" dirty="0"/>
            <a:t>01</a:t>
          </a:r>
        </a:p>
      </dsp:txBody>
      <dsp:txXfrm rot="16200000">
        <a:off x="-1107497" y="1783641"/>
        <a:ext cx="2781694" cy="565385"/>
      </dsp:txXfrm>
    </dsp:sp>
    <dsp:sp modelId="{D7B84E87-4E8F-40E3-A0FE-4408B73A9F62}">
      <dsp:nvSpPr>
        <dsp:cNvPr id="0" name=""/>
        <dsp:cNvSpPr/>
      </dsp:nvSpPr>
      <dsp:spPr>
        <a:xfrm>
          <a:off x="566042" y="675486"/>
          <a:ext cx="2106059" cy="339231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2870" rIns="0" bIns="0" numCol="1" spcCol="1270" anchor="t" anchorCtr="0">
          <a:noAutofit/>
        </a:bodyPr>
        <a:lstStyle/>
        <a:p>
          <a:pPr marL="0" lvl="0" indent="0" algn="l" defTabSz="1333500">
            <a:lnSpc>
              <a:spcPct val="90000"/>
            </a:lnSpc>
            <a:spcBef>
              <a:spcPct val="0"/>
            </a:spcBef>
            <a:spcAft>
              <a:spcPct val="35000"/>
            </a:spcAft>
            <a:buNone/>
          </a:pPr>
          <a:endParaRPr lang="pt-BR" sz="3000" kern="1200" dirty="0"/>
        </a:p>
        <a:p>
          <a:pPr marL="0" lvl="0" indent="0" algn="l" defTabSz="1333500">
            <a:lnSpc>
              <a:spcPct val="90000"/>
            </a:lnSpc>
            <a:spcBef>
              <a:spcPct val="0"/>
            </a:spcBef>
            <a:spcAft>
              <a:spcPct val="35000"/>
            </a:spcAft>
            <a:buNone/>
          </a:pPr>
          <a:endParaRPr lang="pt-BR" sz="3000" kern="1200" dirty="0"/>
        </a:p>
        <a:p>
          <a:pPr marL="0" lvl="0" indent="0" algn="l" defTabSz="1333500">
            <a:lnSpc>
              <a:spcPct val="90000"/>
            </a:lnSpc>
            <a:spcBef>
              <a:spcPct val="0"/>
            </a:spcBef>
            <a:spcAft>
              <a:spcPct val="35000"/>
            </a:spcAft>
            <a:buNone/>
          </a:pPr>
          <a:r>
            <a:rPr lang="pt-BR" sz="3000" kern="1200" dirty="0"/>
            <a:t>Digitalização</a:t>
          </a:r>
        </a:p>
      </dsp:txBody>
      <dsp:txXfrm>
        <a:off x="566042" y="675486"/>
        <a:ext cx="2106059" cy="3392310"/>
      </dsp:txXfrm>
    </dsp:sp>
    <dsp:sp modelId="{780FF19A-35FC-4F73-AABA-9A483576C347}">
      <dsp:nvSpPr>
        <dsp:cNvPr id="0" name=""/>
        <dsp:cNvSpPr/>
      </dsp:nvSpPr>
      <dsp:spPr>
        <a:xfrm>
          <a:off x="2926525" y="675486"/>
          <a:ext cx="2826925" cy="3392310"/>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marL="0" lvl="0" indent="0" algn="r" defTabSz="1377950">
            <a:lnSpc>
              <a:spcPct val="90000"/>
            </a:lnSpc>
            <a:spcBef>
              <a:spcPct val="0"/>
            </a:spcBef>
            <a:spcAft>
              <a:spcPct val="35000"/>
            </a:spcAft>
            <a:buNone/>
          </a:pPr>
          <a:r>
            <a:rPr lang="pt-BR" sz="3100" kern="1200" dirty="0"/>
            <a:t>02</a:t>
          </a:r>
        </a:p>
      </dsp:txBody>
      <dsp:txXfrm rot="16200000">
        <a:off x="1818370" y="1783641"/>
        <a:ext cx="2781694" cy="565385"/>
      </dsp:txXfrm>
    </dsp:sp>
    <dsp:sp modelId="{3BD98BDD-2EC4-4F17-BDA7-22D3E2A8C81F}">
      <dsp:nvSpPr>
        <dsp:cNvPr id="0" name=""/>
        <dsp:cNvSpPr/>
      </dsp:nvSpPr>
      <dsp:spPr>
        <a:xfrm rot="5400000">
          <a:off x="2691278" y="3372919"/>
          <a:ext cx="498763" cy="424038"/>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A2FF29-F38E-455F-907C-6A9346D76CB2}">
      <dsp:nvSpPr>
        <dsp:cNvPr id="0" name=""/>
        <dsp:cNvSpPr/>
      </dsp:nvSpPr>
      <dsp:spPr>
        <a:xfrm>
          <a:off x="3491910" y="675486"/>
          <a:ext cx="2106059" cy="339231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2870" rIns="0" bIns="0" numCol="1" spcCol="1270" anchor="t" anchorCtr="0">
          <a:noAutofit/>
        </a:bodyPr>
        <a:lstStyle/>
        <a:p>
          <a:pPr marL="0" lvl="0" indent="0" algn="l" defTabSz="1333500">
            <a:lnSpc>
              <a:spcPct val="90000"/>
            </a:lnSpc>
            <a:spcBef>
              <a:spcPct val="0"/>
            </a:spcBef>
            <a:spcAft>
              <a:spcPct val="35000"/>
            </a:spcAft>
            <a:buNone/>
          </a:pPr>
          <a:endParaRPr lang="pt-BR" sz="3000" kern="1200" dirty="0"/>
        </a:p>
        <a:p>
          <a:pPr marL="0" lvl="0" indent="0" algn="l" defTabSz="1333500">
            <a:lnSpc>
              <a:spcPct val="90000"/>
            </a:lnSpc>
            <a:spcBef>
              <a:spcPct val="0"/>
            </a:spcBef>
            <a:spcAft>
              <a:spcPct val="35000"/>
            </a:spcAft>
            <a:buNone/>
          </a:pPr>
          <a:endParaRPr lang="pt-BR" sz="3000" kern="1200" dirty="0"/>
        </a:p>
        <a:p>
          <a:pPr marL="0" lvl="0" indent="0" algn="l" defTabSz="1333500">
            <a:lnSpc>
              <a:spcPct val="90000"/>
            </a:lnSpc>
            <a:spcBef>
              <a:spcPct val="0"/>
            </a:spcBef>
            <a:spcAft>
              <a:spcPct val="35000"/>
            </a:spcAft>
            <a:buNone/>
          </a:pPr>
          <a:r>
            <a:rPr lang="pt-BR" sz="3000" kern="1200" dirty="0"/>
            <a:t>Automação </a:t>
          </a:r>
        </a:p>
      </dsp:txBody>
      <dsp:txXfrm>
        <a:off x="3491910" y="675486"/>
        <a:ext cx="2106059" cy="3392310"/>
      </dsp:txXfrm>
    </dsp:sp>
    <dsp:sp modelId="{C3CF41DC-2EA3-4D5D-A4AE-FE7B78483CAC}">
      <dsp:nvSpPr>
        <dsp:cNvPr id="0" name=""/>
        <dsp:cNvSpPr/>
      </dsp:nvSpPr>
      <dsp:spPr>
        <a:xfrm>
          <a:off x="5852393" y="675486"/>
          <a:ext cx="2826925" cy="3392310"/>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marL="0" lvl="0" indent="0" algn="r" defTabSz="1377950">
            <a:lnSpc>
              <a:spcPct val="90000"/>
            </a:lnSpc>
            <a:spcBef>
              <a:spcPct val="0"/>
            </a:spcBef>
            <a:spcAft>
              <a:spcPct val="35000"/>
            </a:spcAft>
            <a:buNone/>
          </a:pPr>
          <a:r>
            <a:rPr lang="pt-BR" sz="3100" kern="1200" dirty="0"/>
            <a:t>03</a:t>
          </a:r>
        </a:p>
      </dsp:txBody>
      <dsp:txXfrm rot="16200000">
        <a:off x="4744238" y="1783641"/>
        <a:ext cx="2781694" cy="565385"/>
      </dsp:txXfrm>
    </dsp:sp>
    <dsp:sp modelId="{67F1DDFF-4855-42FB-BA8C-63F70710744A}">
      <dsp:nvSpPr>
        <dsp:cNvPr id="0" name=""/>
        <dsp:cNvSpPr/>
      </dsp:nvSpPr>
      <dsp:spPr>
        <a:xfrm rot="5400000">
          <a:off x="5617146" y="3372919"/>
          <a:ext cx="498763" cy="424038"/>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C04A47-8707-41CA-8AAD-734D6959B40F}">
      <dsp:nvSpPr>
        <dsp:cNvPr id="0" name=""/>
        <dsp:cNvSpPr/>
      </dsp:nvSpPr>
      <dsp:spPr>
        <a:xfrm>
          <a:off x="6417778" y="675486"/>
          <a:ext cx="2106059" cy="339231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2870" rIns="0" bIns="0" numCol="1" spcCol="1270" anchor="t" anchorCtr="0">
          <a:noAutofit/>
        </a:bodyPr>
        <a:lstStyle/>
        <a:p>
          <a:pPr marL="0" lvl="0" indent="0" algn="l" defTabSz="1333500">
            <a:lnSpc>
              <a:spcPct val="90000"/>
            </a:lnSpc>
            <a:spcBef>
              <a:spcPct val="0"/>
            </a:spcBef>
            <a:spcAft>
              <a:spcPct val="35000"/>
            </a:spcAft>
            <a:buNone/>
          </a:pPr>
          <a:endParaRPr lang="pt-BR" sz="3000" kern="1200" dirty="0"/>
        </a:p>
        <a:p>
          <a:pPr marL="0" lvl="0" indent="0" algn="l" defTabSz="1333500">
            <a:lnSpc>
              <a:spcPct val="90000"/>
            </a:lnSpc>
            <a:spcBef>
              <a:spcPct val="0"/>
            </a:spcBef>
            <a:spcAft>
              <a:spcPct val="35000"/>
            </a:spcAft>
            <a:buNone/>
          </a:pPr>
          <a:endParaRPr lang="pt-BR" sz="3000" kern="1200" dirty="0"/>
        </a:p>
        <a:p>
          <a:pPr marL="0" lvl="0" indent="0" algn="l" defTabSz="1333500">
            <a:lnSpc>
              <a:spcPct val="90000"/>
            </a:lnSpc>
            <a:spcBef>
              <a:spcPct val="0"/>
            </a:spcBef>
            <a:spcAft>
              <a:spcPct val="35000"/>
            </a:spcAft>
            <a:buNone/>
          </a:pPr>
          <a:r>
            <a:rPr lang="pt-BR" sz="3000" kern="1200" dirty="0"/>
            <a:t>Virada Tecnológica </a:t>
          </a:r>
        </a:p>
      </dsp:txBody>
      <dsp:txXfrm>
        <a:off x="6417778" y="675486"/>
        <a:ext cx="2106059" cy="339231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Sunday, July 23, 2023</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‹nº›</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230903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Sunday, July 23, 2023</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‹nº›</a:t>
            </a:fld>
            <a:endParaRPr lang="en-US"/>
          </a:p>
        </p:txBody>
      </p:sp>
    </p:spTree>
    <p:extLst>
      <p:ext uri="{BB962C8B-B14F-4D97-AF65-F5344CB8AC3E}">
        <p14:creationId xmlns:p14="http://schemas.microsoft.com/office/powerpoint/2010/main" val="1823350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Sunday, July 23, 2023</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‹nº›</a:t>
            </a:fld>
            <a:endParaRPr lang="en-US"/>
          </a:p>
        </p:txBody>
      </p:sp>
    </p:spTree>
    <p:extLst>
      <p:ext uri="{BB962C8B-B14F-4D97-AF65-F5344CB8AC3E}">
        <p14:creationId xmlns:p14="http://schemas.microsoft.com/office/powerpoint/2010/main" val="2190678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Shape 17"/>
        <p:cNvGrpSpPr/>
        <p:nvPr/>
      </p:nvGrpSpPr>
      <p:grpSpPr>
        <a:xfrm>
          <a:off x="0" y="0"/>
          <a:ext cx="0" cy="0"/>
          <a:chOff x="0" y="0"/>
          <a:chExt cx="0" cy="0"/>
        </a:xfrm>
      </p:grpSpPr>
      <p:sp>
        <p:nvSpPr>
          <p:cNvPr id="19" name="Shape 19"/>
          <p:cNvSpPr txBox="1">
            <a:spLocks noGrp="1"/>
          </p:cNvSpPr>
          <p:nvPr>
            <p:ph type="body" idx="1"/>
          </p:nvPr>
        </p:nvSpPr>
        <p:spPr>
          <a:xfrm>
            <a:off x="609600" y="1600201"/>
            <a:ext cx="10972800" cy="4525433"/>
          </a:xfrm>
          <a:prstGeom prst="rect">
            <a:avLst/>
          </a:prstGeom>
          <a:noFill/>
          <a:ln>
            <a:noFill/>
          </a:ln>
        </p:spPr>
        <p:txBody>
          <a:bodyPr wrap="square" lIns="91425" tIns="91425" rIns="91425" bIns="91425" anchor="t" anchorCtr="0"/>
          <a:lstStyle>
            <a:lvl1pPr marL="457189" marR="0" lvl="0" indent="-186262" algn="l" rtl="0">
              <a:spcBef>
                <a:spcPts val="853"/>
              </a:spcBef>
              <a:spcAft>
                <a:spcPts val="0"/>
              </a:spcAft>
              <a:buClr>
                <a:schemeClr val="dk1"/>
              </a:buClr>
              <a:buSzPct val="100000"/>
              <a:buFont typeface="Arial"/>
              <a:buChar char="•"/>
              <a:defRPr sz="4267" b="0" i="0" u="none" strike="noStrike" cap="none">
                <a:solidFill>
                  <a:schemeClr val="dk1"/>
                </a:solidFill>
                <a:latin typeface="PT Sans"/>
                <a:ea typeface="PT Sans"/>
                <a:cs typeface="PT Sans"/>
                <a:sym typeface="PT Sans"/>
              </a:defRPr>
            </a:lvl1pPr>
            <a:lvl2pPr marL="990575" marR="0" lvl="1" indent="-143930" algn="l" rtl="0">
              <a:spcBef>
                <a:spcPts val="747"/>
              </a:spcBef>
              <a:spcAft>
                <a:spcPts val="0"/>
              </a:spcAft>
              <a:buClr>
                <a:schemeClr val="dk1"/>
              </a:buClr>
              <a:buSzPct val="100000"/>
              <a:buFont typeface="Arial"/>
              <a:buChar char="–"/>
              <a:defRPr sz="3733" b="0" i="0" u="none" strike="noStrike" cap="none">
                <a:solidFill>
                  <a:schemeClr val="dk1"/>
                </a:solidFill>
                <a:latin typeface="PT Sans"/>
                <a:ea typeface="PT Sans"/>
                <a:cs typeface="PT Sans"/>
                <a:sym typeface="PT Sans"/>
              </a:defRPr>
            </a:lvl2pPr>
            <a:lvl3pPr marL="1523962" marR="0" lvl="2" indent="-101597" algn="l" rtl="0">
              <a:spcBef>
                <a:spcPts val="640"/>
              </a:spcBef>
              <a:spcAft>
                <a:spcPts val="0"/>
              </a:spcAft>
              <a:buClr>
                <a:schemeClr val="dk1"/>
              </a:buClr>
              <a:buSzPct val="100000"/>
              <a:buFont typeface="Arial"/>
              <a:buChar char="•"/>
              <a:defRPr sz="3200" b="0" i="0" u="none" strike="noStrike" cap="none">
                <a:solidFill>
                  <a:schemeClr val="dk1"/>
                </a:solidFill>
                <a:latin typeface="PT Sans"/>
                <a:ea typeface="PT Sans"/>
                <a:cs typeface="PT Sans"/>
                <a:sym typeface="PT Sans"/>
              </a:defRPr>
            </a:lvl3pPr>
            <a:lvl4pPr marL="2133547" marR="0" lvl="3" indent="-135463" algn="l" rtl="0">
              <a:spcBef>
                <a:spcPts val="533"/>
              </a:spcBef>
              <a:spcAft>
                <a:spcPts val="0"/>
              </a:spcAft>
              <a:buClr>
                <a:schemeClr val="dk1"/>
              </a:buClr>
              <a:buSzPct val="100000"/>
              <a:buFont typeface="Arial"/>
              <a:buChar char="–"/>
              <a:defRPr sz="2667" b="0" i="0" u="none" strike="noStrike" cap="none">
                <a:solidFill>
                  <a:schemeClr val="dk1"/>
                </a:solidFill>
                <a:latin typeface="PT Sans"/>
                <a:ea typeface="PT Sans"/>
                <a:cs typeface="PT Sans"/>
                <a:sym typeface="PT Sans"/>
              </a:defRPr>
            </a:lvl4pPr>
            <a:lvl5pPr marL="2743131" marR="0" lvl="4" indent="-135463" algn="l" rtl="0">
              <a:spcBef>
                <a:spcPts val="533"/>
              </a:spcBef>
              <a:spcAft>
                <a:spcPts val="0"/>
              </a:spcAft>
              <a:buClr>
                <a:schemeClr val="dk1"/>
              </a:buClr>
              <a:buSzPct val="100000"/>
              <a:buFont typeface="Arial"/>
              <a:buChar char="»"/>
              <a:defRPr sz="2667" b="0" i="0" u="none" strike="noStrike" cap="none">
                <a:solidFill>
                  <a:schemeClr val="dk1"/>
                </a:solidFill>
                <a:latin typeface="PT Sans"/>
                <a:ea typeface="PT Sans"/>
                <a:cs typeface="PT Sans"/>
                <a:sym typeface="PT Sans"/>
              </a:defRPr>
            </a:lvl5pPr>
            <a:lvl6pPr marL="3352716" marR="0" lvl="5" indent="-135463" algn="l" rtl="0">
              <a:spcBef>
                <a:spcPts val="533"/>
              </a:spcBef>
              <a:buClr>
                <a:schemeClr val="dk1"/>
              </a:buClr>
              <a:buSzPct val="100000"/>
              <a:buFont typeface="Arial"/>
              <a:buChar char="•"/>
              <a:defRPr sz="2667" b="0" i="0" u="none" strike="noStrike" cap="none">
                <a:solidFill>
                  <a:schemeClr val="dk1"/>
                </a:solidFill>
                <a:latin typeface="Calibri"/>
                <a:ea typeface="Calibri"/>
                <a:cs typeface="Calibri"/>
                <a:sym typeface="Calibri"/>
              </a:defRPr>
            </a:lvl6pPr>
            <a:lvl7pPr marL="3962301" marR="0" lvl="6" indent="-135463" algn="l" rtl="0">
              <a:spcBef>
                <a:spcPts val="533"/>
              </a:spcBef>
              <a:buClr>
                <a:schemeClr val="dk1"/>
              </a:buClr>
              <a:buSzPct val="100000"/>
              <a:buFont typeface="Arial"/>
              <a:buChar char="•"/>
              <a:defRPr sz="2667" b="0" i="0" u="none" strike="noStrike" cap="none">
                <a:solidFill>
                  <a:schemeClr val="dk1"/>
                </a:solidFill>
                <a:latin typeface="Calibri"/>
                <a:ea typeface="Calibri"/>
                <a:cs typeface="Calibri"/>
                <a:sym typeface="Calibri"/>
              </a:defRPr>
            </a:lvl7pPr>
            <a:lvl8pPr marL="4571886" marR="0" lvl="7" indent="-135463" algn="l" rtl="0">
              <a:spcBef>
                <a:spcPts val="533"/>
              </a:spcBef>
              <a:buClr>
                <a:schemeClr val="dk1"/>
              </a:buClr>
              <a:buSzPct val="100000"/>
              <a:buFont typeface="Arial"/>
              <a:buChar char="•"/>
              <a:defRPr sz="2667" b="0" i="0" u="none" strike="noStrike" cap="none">
                <a:solidFill>
                  <a:schemeClr val="dk1"/>
                </a:solidFill>
                <a:latin typeface="Calibri"/>
                <a:ea typeface="Calibri"/>
                <a:cs typeface="Calibri"/>
                <a:sym typeface="Calibri"/>
              </a:defRPr>
            </a:lvl8pPr>
            <a:lvl9pPr marL="5181470" marR="0" lvl="8" indent="-135463" algn="l" rtl="0">
              <a:spcBef>
                <a:spcPts val="533"/>
              </a:spcBef>
              <a:buClr>
                <a:schemeClr val="dk1"/>
              </a:buClr>
              <a:buSzPct val="100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609600" y="6356351"/>
            <a:ext cx="2844800" cy="366183"/>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1600" b="0" i="0" u="none" strike="noStrike" cap="none">
                <a:solidFill>
                  <a:srgbClr val="898989"/>
                </a:solidFill>
                <a:latin typeface="PT Sans"/>
                <a:ea typeface="PT Sans"/>
                <a:cs typeface="PT Sans"/>
                <a:sym typeface="PT Sans"/>
              </a:defRPr>
            </a:lvl1pPr>
            <a:lvl2pPr marL="609585"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121917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828754"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2438339"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3047924" marR="0" lvl="5" indent="0" algn="l" rtl="0">
              <a:spcBef>
                <a:spcPts val="0"/>
              </a:spcBef>
              <a:buNone/>
              <a:defRPr sz="2400" b="0" i="0" u="none" strike="noStrike" cap="none">
                <a:solidFill>
                  <a:schemeClr val="dk1"/>
                </a:solidFill>
                <a:latin typeface="Arial"/>
                <a:ea typeface="Arial"/>
                <a:cs typeface="Arial"/>
                <a:sym typeface="Arial"/>
              </a:defRPr>
            </a:lvl6pPr>
            <a:lvl7pPr marL="3657509" marR="0" lvl="6" indent="0" algn="l" rtl="0">
              <a:spcBef>
                <a:spcPts val="0"/>
              </a:spcBef>
              <a:buNone/>
              <a:defRPr sz="2400" b="0" i="0" u="none" strike="noStrike" cap="none">
                <a:solidFill>
                  <a:schemeClr val="dk1"/>
                </a:solidFill>
                <a:latin typeface="Arial"/>
                <a:ea typeface="Arial"/>
                <a:cs typeface="Arial"/>
                <a:sym typeface="Arial"/>
              </a:defRPr>
            </a:lvl7pPr>
            <a:lvl8pPr marL="4267093" marR="0" lvl="7" indent="0" algn="l" rtl="0">
              <a:spcBef>
                <a:spcPts val="0"/>
              </a:spcBef>
              <a:buNone/>
              <a:defRPr sz="2400" b="0" i="0" u="none" strike="noStrike" cap="none">
                <a:solidFill>
                  <a:schemeClr val="dk1"/>
                </a:solidFill>
                <a:latin typeface="Arial"/>
                <a:ea typeface="Arial"/>
                <a:cs typeface="Arial"/>
                <a:sym typeface="Arial"/>
              </a:defRPr>
            </a:lvl8pPr>
            <a:lvl9pPr marL="4876678"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ftr" idx="11"/>
          </p:nvPr>
        </p:nvSpPr>
        <p:spPr>
          <a:xfrm>
            <a:off x="4165600" y="6356351"/>
            <a:ext cx="3860800" cy="366183"/>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1600" b="0" i="0" u="none" strike="noStrike" cap="none">
                <a:solidFill>
                  <a:srgbClr val="888888"/>
                </a:solidFill>
                <a:latin typeface="PT Sans"/>
                <a:ea typeface="PT Sans"/>
                <a:cs typeface="PT Sans"/>
                <a:sym typeface="PT Sans"/>
              </a:defRPr>
            </a:lvl1pPr>
            <a:lvl2pPr marL="609585"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121917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828754"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2438339"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3047924" marR="0" lvl="5" indent="0" algn="l" rtl="0">
              <a:spcBef>
                <a:spcPts val="0"/>
              </a:spcBef>
              <a:buNone/>
              <a:defRPr sz="2400" b="0" i="0" u="none" strike="noStrike" cap="none">
                <a:solidFill>
                  <a:schemeClr val="dk1"/>
                </a:solidFill>
                <a:latin typeface="Arial"/>
                <a:ea typeface="Arial"/>
                <a:cs typeface="Arial"/>
                <a:sym typeface="Arial"/>
              </a:defRPr>
            </a:lvl6pPr>
            <a:lvl7pPr marL="3657509" marR="0" lvl="6" indent="0" algn="l" rtl="0">
              <a:spcBef>
                <a:spcPts val="0"/>
              </a:spcBef>
              <a:buNone/>
              <a:defRPr sz="2400" b="0" i="0" u="none" strike="noStrike" cap="none">
                <a:solidFill>
                  <a:schemeClr val="dk1"/>
                </a:solidFill>
                <a:latin typeface="Arial"/>
                <a:ea typeface="Arial"/>
                <a:cs typeface="Arial"/>
                <a:sym typeface="Arial"/>
              </a:defRPr>
            </a:lvl7pPr>
            <a:lvl8pPr marL="4267093" marR="0" lvl="7" indent="0" algn="l" rtl="0">
              <a:spcBef>
                <a:spcPts val="0"/>
              </a:spcBef>
              <a:buNone/>
              <a:defRPr sz="2400" b="0" i="0" u="none" strike="noStrike" cap="none">
                <a:solidFill>
                  <a:schemeClr val="dk1"/>
                </a:solidFill>
                <a:latin typeface="Arial"/>
                <a:ea typeface="Arial"/>
                <a:cs typeface="Arial"/>
                <a:sym typeface="Arial"/>
              </a:defRPr>
            </a:lvl8pPr>
            <a:lvl9pPr marL="4876678"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sldNum" idx="12"/>
          </p:nvPr>
        </p:nvSpPr>
        <p:spPr>
          <a:xfrm>
            <a:off x="8737600" y="6356351"/>
            <a:ext cx="2844800" cy="366183"/>
          </a:xfrm>
          <a:prstGeom prst="rect">
            <a:avLst/>
          </a:prstGeom>
          <a:noFill/>
          <a:ln>
            <a:noFill/>
          </a:ln>
        </p:spPr>
        <p:txBody>
          <a:bodyPr wrap="square" lIns="91425" tIns="45700" rIns="91425" bIns="45700" anchor="ctr" anchorCtr="0">
            <a:noAutofit/>
          </a:bodyPr>
          <a:lstStyle/>
          <a:p>
            <a:pPr>
              <a:buSzPct val="25000"/>
            </a:pPr>
            <a:fld id="{00000000-1234-1234-1234-123412341234}" type="slidenum">
              <a:rPr lang="pt-BR" sz="1600" smtClean="0">
                <a:solidFill>
                  <a:srgbClr val="898989"/>
                </a:solidFill>
                <a:latin typeface="PT Sans"/>
                <a:ea typeface="PT Sans"/>
                <a:cs typeface="PT Sans"/>
                <a:sym typeface="PT Sans"/>
              </a:rPr>
              <a:pPr>
                <a:buSzPct val="25000"/>
              </a:pPr>
              <a:t>‹nº›</a:t>
            </a:fld>
            <a:endParaRPr lang="pt-BR" sz="1600">
              <a:solidFill>
                <a:srgbClr val="898989"/>
              </a:solidFill>
              <a:latin typeface="PT Sans"/>
              <a:ea typeface="PT Sans"/>
              <a:cs typeface="PT Sans"/>
              <a:sym typeface="PT Sans"/>
            </a:endParaRPr>
          </a:p>
        </p:txBody>
      </p:sp>
    </p:spTree>
    <p:extLst>
      <p:ext uri="{BB962C8B-B14F-4D97-AF65-F5344CB8AC3E}">
        <p14:creationId xmlns:p14="http://schemas.microsoft.com/office/powerpoint/2010/main" val="877271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Sunday, July 23, 2023</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‹nº›</a:t>
            </a:fld>
            <a:endParaRPr lang="en-US"/>
          </a:p>
        </p:txBody>
      </p:sp>
    </p:spTree>
    <p:extLst>
      <p:ext uri="{BB962C8B-B14F-4D97-AF65-F5344CB8AC3E}">
        <p14:creationId xmlns:p14="http://schemas.microsoft.com/office/powerpoint/2010/main" val="4119038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Sunday, July 23, 2023</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‹nº›</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837051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Sunday, July 23, 2023</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‹nº›</a:t>
            </a:fld>
            <a:endParaRPr lang="en-US"/>
          </a:p>
        </p:txBody>
      </p:sp>
    </p:spTree>
    <p:extLst>
      <p:ext uri="{BB962C8B-B14F-4D97-AF65-F5344CB8AC3E}">
        <p14:creationId xmlns:p14="http://schemas.microsoft.com/office/powerpoint/2010/main" val="3185399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Sunday, July 23, 2023</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‹nº›</a:t>
            </a:fld>
            <a:endParaRPr lang="en-US"/>
          </a:p>
        </p:txBody>
      </p:sp>
    </p:spTree>
    <p:extLst>
      <p:ext uri="{BB962C8B-B14F-4D97-AF65-F5344CB8AC3E}">
        <p14:creationId xmlns:p14="http://schemas.microsoft.com/office/powerpoint/2010/main" val="2768818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Sunday, July 23, 2023</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‹nº›</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428785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Sunday, July 23, 2023</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‹nº›</a:t>
            </a:fld>
            <a:endParaRPr lang="en-US"/>
          </a:p>
        </p:txBody>
      </p:sp>
    </p:spTree>
    <p:extLst>
      <p:ext uri="{BB962C8B-B14F-4D97-AF65-F5344CB8AC3E}">
        <p14:creationId xmlns:p14="http://schemas.microsoft.com/office/powerpoint/2010/main" val="1024670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Sunday, July 23, 2023</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‹nº›</a:t>
            </a:fld>
            <a:endParaRPr lang="en-US"/>
          </a:p>
        </p:txBody>
      </p:sp>
    </p:spTree>
    <p:extLst>
      <p:ext uri="{BB962C8B-B14F-4D97-AF65-F5344CB8AC3E}">
        <p14:creationId xmlns:p14="http://schemas.microsoft.com/office/powerpoint/2010/main" val="1166795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Sunday, July 23, 2023</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‹nº›</a:t>
            </a:fld>
            <a:endParaRPr lang="en-US"/>
          </a:p>
        </p:txBody>
      </p:sp>
    </p:spTree>
    <p:extLst>
      <p:ext uri="{BB962C8B-B14F-4D97-AF65-F5344CB8AC3E}">
        <p14:creationId xmlns:p14="http://schemas.microsoft.com/office/powerpoint/2010/main" val="4255714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fld id="{246CB39B-5F4C-4A7E-9BE3-AAFD45576D16}" type="datetime2">
              <a:rPr lang="en-US" smtClean="0"/>
              <a:t>Sunday, July 23, 2023</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900">
                <a:solidFill>
                  <a:schemeClr val="tx1">
                    <a:alpha val="80000"/>
                  </a:schemeClr>
                </a:solidFill>
              </a:defRPr>
            </a:lvl1pPr>
          </a:lstStyle>
          <a:p>
            <a:fld id="{DBA1B0FB-D917-4C8C-928F-313BD683BF39}" type="slidenum">
              <a:rPr lang="en-US" smtClean="0"/>
              <a:pPr/>
              <a:t>‹nº›</a:t>
            </a:fld>
            <a:endParaRPr lang="en-US"/>
          </a:p>
        </p:txBody>
      </p:sp>
    </p:spTree>
    <p:extLst>
      <p:ext uri="{BB962C8B-B14F-4D97-AF65-F5344CB8AC3E}">
        <p14:creationId xmlns:p14="http://schemas.microsoft.com/office/powerpoint/2010/main" val="207117584"/>
      </p:ext>
    </p:extLst>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hyperlink" Target="https://atos.cnj.jus.br/atos/detalhar/156" TargetMode="External"/><Relationship Id="rId2" Type="http://schemas.openxmlformats.org/officeDocument/2006/relationships/hyperlink" Target="https://atos.cnj.jus.br/atos/detalhar/3496"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hyperlink" Target="https://pesquisajuris.tjdft.jus.br/IndexadorAcordaos-web/sistj?visaoId=tjdf.sistj.acordaoeletronico.buscaindexada.apresentacao.VisaoBuscaAcordao&amp;controladorId=tjdf.sistj.acordaoeletronico.buscaindexada.apresentacao.ControladorBuscaAcordao&amp;visaoAnterior=tjdf.sistj.acordaoeletronico.buscaindexada.apresentacao.VisaoBuscaAcordao&amp;nomeDaPagina=resultado&amp;comando=abrirDadosDoAcordao&amp;enderecoDoServlet=sistj&amp;historicoDePaginas=buscaLivre&amp;quantidadeDeRegistros=20&amp;baseSelecionada=BASE_ACORDAOS&amp;numeroDaUltimaPagina=1&amp;buscaIndexada=1&amp;mostrarPaginaSelecaoTipoResultado=false&amp;totalHits=1&amp;internet=1&amp;numeroDoDocumento=1711874" TargetMode="Externa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www.stf.jus.br/arquivo/cms/informativoSTF/anexo/Informativo_PDF/Informativo_stf_1068.pdf"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planalto.gov.br/ccivil_03/_ato2015-2018/2018/lei/l13709.htm#art65.." TargetMode="External"/><Relationship Id="rId2" Type="http://schemas.openxmlformats.org/officeDocument/2006/relationships/hyperlink" Target="https://www.planalto.gov.br/ccivil_03/_Ato2019-2022/2019/Lei/L13853.htm#art2"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hyperlink" Target="https://www.planalto.gov.br/ccivil_03/MPV/Antigas_2001/2200-2.htm#art10%A71" TargetMode="External"/><Relationship Id="rId2" Type="http://schemas.openxmlformats.org/officeDocument/2006/relationships/hyperlink" Target="https://www.planalto.gov.br/ccivil_03/_Ato2015-2018/2015/Lei/L13105.htm#art784%C2%A74"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planalto.gov.br/ccivil_03/_Ato2019-2022/2019/Lei/L13964.htm#art20" TargetMode="External"/><Relationship Id="rId2" Type="http://schemas.openxmlformats.org/officeDocument/2006/relationships/hyperlink" Target="https://www.planalto.gov.br/ccivil_03/_Ato2019-2022/2019/Lei/L13964.htm#art3"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C59E8DE-9F4D-4858-9507-B5381AE6384F}"/>
              </a:ext>
            </a:extLst>
          </p:cNvPr>
          <p:cNvSpPr>
            <a:spLocks noGrp="1"/>
          </p:cNvSpPr>
          <p:nvPr>
            <p:ph type="ctrTitle"/>
          </p:nvPr>
        </p:nvSpPr>
        <p:spPr>
          <a:xfrm>
            <a:off x="550863" y="549275"/>
            <a:ext cx="5437187" cy="2986234"/>
          </a:xfrm>
        </p:spPr>
        <p:txBody>
          <a:bodyPr anchor="b">
            <a:normAutofit/>
          </a:bodyPr>
          <a:lstStyle/>
          <a:p>
            <a:pPr algn="ctr">
              <a:lnSpc>
                <a:spcPct val="90000"/>
              </a:lnSpc>
            </a:pPr>
            <a:r>
              <a:rPr lang="pt-BR" sz="4000" b="1" dirty="0">
                <a:effectLst/>
                <a:latin typeface="Arial" panose="020B0604020202020204" pitchFamily="34" charset="0"/>
                <a:ea typeface="Calibri" panose="020F0502020204030204" pitchFamily="34" charset="0"/>
              </a:rPr>
              <a:t>Política de Gestão da Inovação e Tecnologias Disruptivas do Processo Judicial</a:t>
            </a:r>
            <a:endParaRPr lang="pt-BR" sz="4000" b="1" dirty="0"/>
          </a:p>
        </p:txBody>
      </p:sp>
      <p:sp>
        <p:nvSpPr>
          <p:cNvPr id="13" name="Oval 12">
            <a:extLst>
              <a:ext uri="{FF2B5EF4-FFF2-40B4-BE49-F238E27FC236}">
                <a16:creationId xmlns:a16="http://schemas.microsoft.com/office/drawing/2014/main" id="{BEBFBB3C-FA07-4A06-A8D8-D690F92A2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6000" y="501282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ubtítulo 2">
            <a:extLst>
              <a:ext uri="{FF2B5EF4-FFF2-40B4-BE49-F238E27FC236}">
                <a16:creationId xmlns:a16="http://schemas.microsoft.com/office/drawing/2014/main" id="{F66CEBBB-7542-43F0-9F62-8E65A6C4A9EA}"/>
              </a:ext>
            </a:extLst>
          </p:cNvPr>
          <p:cNvSpPr>
            <a:spLocks noGrp="1"/>
          </p:cNvSpPr>
          <p:nvPr>
            <p:ph type="subTitle" idx="1"/>
          </p:nvPr>
        </p:nvSpPr>
        <p:spPr>
          <a:xfrm>
            <a:off x="550864" y="3827610"/>
            <a:ext cx="5102228" cy="2854544"/>
          </a:xfrm>
        </p:spPr>
        <p:txBody>
          <a:bodyPr>
            <a:noAutofit/>
          </a:bodyPr>
          <a:lstStyle/>
          <a:p>
            <a:pPr algn="just">
              <a:lnSpc>
                <a:spcPct val="90000"/>
              </a:lnSpc>
            </a:pPr>
            <a:r>
              <a:rPr lang="pt-BR" sz="1600" b="1" dirty="0">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Professor Luís Vale</a:t>
            </a:r>
            <a:r>
              <a:rPr lang="pt-BR" sz="1600" dirty="0">
                <a:solidFill>
                  <a:schemeClr val="tx1">
                    <a:alpha val="6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1600" dirty="0">
                <a:solidFill>
                  <a:schemeClr val="tx1">
                    <a:alpha val="60000"/>
                  </a:schemeClr>
                </a:solidFill>
                <a:latin typeface="Times New Roman" panose="02020603050405020304" pitchFamily="18" charset="0"/>
                <a:cs typeface="Times New Roman" panose="02020603050405020304" pitchFamily="18" charset="0"/>
              </a:rPr>
              <a:t>Procurador do Estado de Alagoas, nomeado Procurador Federal, </a:t>
            </a:r>
            <a:r>
              <a:rPr lang="pt-BR" sz="1600" dirty="0" err="1">
                <a:solidFill>
                  <a:schemeClr val="tx1">
                    <a:alpha val="60000"/>
                  </a:schemeClr>
                </a:solidFill>
                <a:latin typeface="Times New Roman" panose="02020603050405020304" pitchFamily="18" charset="0"/>
                <a:cs typeface="Times New Roman" panose="02020603050405020304" pitchFamily="18" charset="0"/>
              </a:rPr>
              <a:t>Ex-Advogado</a:t>
            </a:r>
            <a:r>
              <a:rPr lang="pt-BR" sz="1600" dirty="0">
                <a:solidFill>
                  <a:schemeClr val="tx1">
                    <a:alpha val="60000"/>
                  </a:schemeClr>
                </a:solidFill>
                <a:latin typeface="Times New Roman" panose="02020603050405020304" pitchFamily="18" charset="0"/>
                <a:cs typeface="Times New Roman" panose="02020603050405020304" pitchFamily="18" charset="0"/>
              </a:rPr>
              <a:t> da Petrobras, Presidente da Comissão de Inteligência Artificial aplicada à Advocacia Pública, Doutorando pela UNB, Mestre em Direito Processual pela Universidade Federal de Alagoas, Especialista pela Ohio </a:t>
            </a:r>
            <a:r>
              <a:rPr lang="pt-BR" sz="1600" dirty="0" err="1">
                <a:solidFill>
                  <a:schemeClr val="tx1">
                    <a:alpha val="60000"/>
                  </a:schemeClr>
                </a:solidFill>
                <a:latin typeface="Times New Roman" panose="02020603050405020304" pitchFamily="18" charset="0"/>
                <a:cs typeface="Times New Roman" panose="02020603050405020304" pitchFamily="18" charset="0"/>
              </a:rPr>
              <a:t>University</a:t>
            </a:r>
            <a:r>
              <a:rPr lang="pt-BR" sz="1600" dirty="0">
                <a:solidFill>
                  <a:schemeClr val="tx1">
                    <a:alpha val="60000"/>
                  </a:schemeClr>
                </a:solidFill>
                <a:latin typeface="Times New Roman" panose="02020603050405020304" pitchFamily="18" charset="0"/>
                <a:cs typeface="Times New Roman" panose="02020603050405020304" pitchFamily="18" charset="0"/>
              </a:rPr>
              <a:t>, Professor de Direito Processual Civil na Escola Superior da Magistratura de Goiás - ESMEG, na Escola Superior da Magistratura de Alagoas - ESMAL e na Escola da Advocacia Geral da União - EAGU, Formador pela </a:t>
            </a:r>
            <a:r>
              <a:rPr lang="pt-BR" sz="1600" dirty="0" err="1">
                <a:solidFill>
                  <a:schemeClr val="tx1">
                    <a:alpha val="60000"/>
                  </a:schemeClr>
                </a:solidFill>
                <a:latin typeface="Times New Roman" panose="02020603050405020304" pitchFamily="18" charset="0"/>
                <a:cs typeface="Times New Roman" panose="02020603050405020304" pitchFamily="18" charset="0"/>
              </a:rPr>
              <a:t>Enfam</a:t>
            </a:r>
            <a:r>
              <a:rPr lang="pt-BR" sz="1600" dirty="0">
                <a:solidFill>
                  <a:schemeClr val="tx1">
                    <a:alpha val="60000"/>
                  </a:schemeClr>
                </a:solidFill>
                <a:latin typeface="Times New Roman" panose="02020603050405020304" pitchFamily="18" charset="0"/>
                <a:cs typeface="Times New Roman" panose="02020603050405020304" pitchFamily="18" charset="0"/>
              </a:rPr>
              <a:t>, membro da Internacional </a:t>
            </a:r>
            <a:r>
              <a:rPr lang="pt-BR" sz="1600" dirty="0" err="1">
                <a:solidFill>
                  <a:schemeClr val="tx1">
                    <a:alpha val="60000"/>
                  </a:schemeClr>
                </a:solidFill>
                <a:latin typeface="Times New Roman" panose="02020603050405020304" pitchFamily="18" charset="0"/>
                <a:cs typeface="Times New Roman" panose="02020603050405020304" pitchFamily="18" charset="0"/>
              </a:rPr>
              <a:t>Association</a:t>
            </a:r>
            <a:r>
              <a:rPr lang="pt-BR" sz="1600" dirty="0">
                <a:solidFill>
                  <a:schemeClr val="tx1">
                    <a:alpha val="60000"/>
                  </a:schemeClr>
                </a:solidFill>
                <a:latin typeface="Times New Roman" panose="02020603050405020304" pitchFamily="18" charset="0"/>
                <a:cs typeface="Times New Roman" panose="02020603050405020304" pitchFamily="18" charset="0"/>
              </a:rPr>
              <a:t> </a:t>
            </a:r>
            <a:r>
              <a:rPr lang="pt-BR" sz="1600" dirty="0" err="1">
                <a:solidFill>
                  <a:schemeClr val="tx1">
                    <a:alpha val="60000"/>
                  </a:schemeClr>
                </a:solidFill>
                <a:latin typeface="Times New Roman" panose="02020603050405020304" pitchFamily="18" charset="0"/>
                <a:cs typeface="Times New Roman" panose="02020603050405020304" pitchFamily="18" charset="0"/>
              </a:rPr>
              <a:t>of</a:t>
            </a:r>
            <a:r>
              <a:rPr lang="pt-BR" sz="1600" dirty="0">
                <a:solidFill>
                  <a:schemeClr val="tx1">
                    <a:alpha val="60000"/>
                  </a:schemeClr>
                </a:solidFill>
                <a:latin typeface="Times New Roman" panose="02020603050405020304" pitchFamily="18" charset="0"/>
                <a:cs typeface="Times New Roman" panose="02020603050405020304" pitchFamily="18" charset="0"/>
              </a:rPr>
              <a:t> </a:t>
            </a:r>
            <a:r>
              <a:rPr lang="pt-BR" sz="1600" dirty="0" err="1">
                <a:solidFill>
                  <a:schemeClr val="tx1">
                    <a:alpha val="60000"/>
                  </a:schemeClr>
                </a:solidFill>
                <a:latin typeface="Times New Roman" panose="02020603050405020304" pitchFamily="18" charset="0"/>
                <a:cs typeface="Times New Roman" panose="02020603050405020304" pitchFamily="18" charset="0"/>
              </a:rPr>
              <a:t>Privacy</a:t>
            </a:r>
            <a:r>
              <a:rPr lang="pt-BR" sz="1600" dirty="0">
                <a:solidFill>
                  <a:schemeClr val="tx1">
                    <a:alpha val="60000"/>
                  </a:schemeClr>
                </a:solidFill>
                <a:latin typeface="Times New Roman" panose="02020603050405020304" pitchFamily="18" charset="0"/>
                <a:cs typeface="Times New Roman" panose="02020603050405020304" pitchFamily="18" charset="0"/>
              </a:rPr>
              <a:t> </a:t>
            </a:r>
            <a:r>
              <a:rPr lang="pt-BR" sz="1600" dirty="0" err="1">
                <a:solidFill>
                  <a:schemeClr val="tx1">
                    <a:alpha val="60000"/>
                  </a:schemeClr>
                </a:solidFill>
                <a:latin typeface="Times New Roman" panose="02020603050405020304" pitchFamily="18" charset="0"/>
                <a:cs typeface="Times New Roman" panose="02020603050405020304" pitchFamily="18" charset="0"/>
              </a:rPr>
              <a:t>Professionals</a:t>
            </a:r>
            <a:r>
              <a:rPr lang="pt-BR" sz="1600" dirty="0">
                <a:solidFill>
                  <a:schemeClr val="tx1">
                    <a:alpha val="60000"/>
                  </a:schemeClr>
                </a:solidFill>
                <a:latin typeface="Times New Roman" panose="02020603050405020304" pitchFamily="18" charset="0"/>
                <a:cs typeface="Times New Roman" panose="02020603050405020304" pitchFamily="18" charset="0"/>
              </a:rPr>
              <a:t> - IAPP, da Comissão Nacional de Advocacia Pública da OAB, do Instituto Brasileiro de Direito Processual – IBDP e da </a:t>
            </a:r>
            <a:r>
              <a:rPr lang="pt-BR" sz="1600" dirty="0" err="1">
                <a:solidFill>
                  <a:schemeClr val="tx1">
                    <a:alpha val="60000"/>
                  </a:schemeClr>
                </a:solidFill>
                <a:latin typeface="Times New Roman" panose="02020603050405020304" pitchFamily="18" charset="0"/>
                <a:cs typeface="Times New Roman" panose="02020603050405020304" pitchFamily="18" charset="0"/>
              </a:rPr>
              <a:t>Associação</a:t>
            </a:r>
            <a:r>
              <a:rPr lang="pt-BR" sz="1600" dirty="0">
                <a:solidFill>
                  <a:schemeClr val="tx1">
                    <a:alpha val="60000"/>
                  </a:schemeClr>
                </a:solidFill>
                <a:latin typeface="Times New Roman" panose="02020603050405020304" pitchFamily="18" charset="0"/>
                <a:cs typeface="Times New Roman" panose="02020603050405020304" pitchFamily="18" charset="0"/>
              </a:rPr>
              <a:t> Norte e Nordeste de Professores de Processo - ANNEP.</a:t>
            </a:r>
          </a:p>
        </p:txBody>
      </p:sp>
      <p:pic>
        <p:nvPicPr>
          <p:cNvPr id="6" name="Imagem 5" descr="Texto&#10;&#10;Descrição gerada automaticamente">
            <a:extLst>
              <a:ext uri="{FF2B5EF4-FFF2-40B4-BE49-F238E27FC236}">
                <a16:creationId xmlns:a16="http://schemas.microsoft.com/office/drawing/2014/main" id="{7554F30E-6F78-488C-8FA4-EE47FB7A2B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952" y="711200"/>
            <a:ext cx="5437187" cy="5437187"/>
          </a:xfrm>
          <a:custGeom>
            <a:avLst/>
            <a:gdLst/>
            <a:ahLst/>
            <a:cxnLst/>
            <a:rect l="l" t="t" r="r" b="b"/>
            <a:pathLst>
              <a:path w="5437187" h="5761037">
                <a:moveTo>
                  <a:pt x="0" y="0"/>
                </a:moveTo>
                <a:lnTo>
                  <a:pt x="5437187" y="0"/>
                </a:lnTo>
                <a:lnTo>
                  <a:pt x="5437187" y="5761037"/>
                </a:lnTo>
                <a:lnTo>
                  <a:pt x="0" y="5761037"/>
                </a:lnTo>
                <a:close/>
              </a:path>
            </a:pathLst>
          </a:custGeom>
        </p:spPr>
      </p:pic>
    </p:spTree>
    <p:extLst>
      <p:ext uri="{BB962C8B-B14F-4D97-AF65-F5344CB8AC3E}">
        <p14:creationId xmlns:p14="http://schemas.microsoft.com/office/powerpoint/2010/main" val="4033456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Tela de celular com publicação numa rede social&#10;&#10;Descrição gerada automaticamente">
            <a:extLst>
              <a:ext uri="{FF2B5EF4-FFF2-40B4-BE49-F238E27FC236}">
                <a16:creationId xmlns:a16="http://schemas.microsoft.com/office/drawing/2014/main" id="{D9E1F32F-2F95-7D69-EA6E-FC5E8D6636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2019" y="323558"/>
            <a:ext cx="4067243" cy="6302750"/>
          </a:xfrm>
          <a:prstGeom prst="rect">
            <a:avLst/>
          </a:prstGeom>
        </p:spPr>
      </p:pic>
    </p:spTree>
    <p:extLst>
      <p:ext uri="{BB962C8B-B14F-4D97-AF65-F5344CB8AC3E}">
        <p14:creationId xmlns:p14="http://schemas.microsoft.com/office/powerpoint/2010/main" val="1689141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0B55C3DB-3B54-49B9-AE0E-A270A690BC9C}"/>
              </a:ext>
            </a:extLst>
          </p:cNvPr>
          <p:cNvSpPr>
            <a:spLocks noGrp="1"/>
          </p:cNvSpPr>
          <p:nvPr>
            <p:ph type="body" idx="1"/>
          </p:nvPr>
        </p:nvSpPr>
        <p:spPr>
          <a:xfrm>
            <a:off x="609600" y="779722"/>
            <a:ext cx="10972800" cy="6078279"/>
          </a:xfrm>
        </p:spPr>
        <p:txBody>
          <a:bodyPr>
            <a:normAutofit fontScale="92500" lnSpcReduction="20000"/>
          </a:bodyPr>
          <a:lstStyle/>
          <a:p>
            <a:r>
              <a:rPr lang="pt-BR" sz="4800" dirty="0">
                <a:solidFill>
                  <a:schemeClr val="tx1"/>
                </a:solidFill>
              </a:rPr>
              <a:t>2.9. 4 problemas centrais relacionados ao uso da inteligência artificial:</a:t>
            </a:r>
          </a:p>
          <a:p>
            <a:r>
              <a:rPr lang="pt-BR" sz="4800" dirty="0">
                <a:solidFill>
                  <a:schemeClr val="tx1"/>
                </a:solidFill>
              </a:rPr>
              <a:t>A) Opacidade algorítmica. </a:t>
            </a:r>
          </a:p>
          <a:p>
            <a:r>
              <a:rPr lang="pt-BR" sz="4800" dirty="0">
                <a:solidFill>
                  <a:schemeClr val="tx1"/>
                </a:solidFill>
              </a:rPr>
              <a:t>B) Enviesamento algorítmico</a:t>
            </a:r>
          </a:p>
          <a:p>
            <a:r>
              <a:rPr lang="pt-BR" sz="4800" dirty="0">
                <a:solidFill>
                  <a:schemeClr val="tx1"/>
                </a:solidFill>
              </a:rPr>
              <a:t>C) </a:t>
            </a:r>
            <a:r>
              <a:rPr lang="pt-BR" sz="4800" dirty="0" err="1">
                <a:solidFill>
                  <a:schemeClr val="tx1"/>
                </a:solidFill>
              </a:rPr>
              <a:t>Dataset</a:t>
            </a:r>
            <a:r>
              <a:rPr lang="pt-BR" sz="4800" dirty="0">
                <a:solidFill>
                  <a:schemeClr val="tx1"/>
                </a:solidFill>
              </a:rPr>
              <a:t> viciado.</a:t>
            </a:r>
          </a:p>
          <a:p>
            <a:r>
              <a:rPr lang="pt-BR" sz="4800" dirty="0">
                <a:solidFill>
                  <a:schemeClr val="tx1"/>
                </a:solidFill>
              </a:rPr>
              <a:t>D) O respeito ao devido processo legal tecnológico. </a:t>
            </a:r>
          </a:p>
          <a:p>
            <a:r>
              <a:rPr lang="pt-BR" sz="4800" dirty="0">
                <a:solidFill>
                  <a:schemeClr val="tx1"/>
                </a:solidFill>
              </a:rPr>
              <a:t>3.0. Constitucionalismo digital. </a:t>
            </a:r>
          </a:p>
        </p:txBody>
      </p:sp>
    </p:spTree>
    <p:extLst>
      <p:ext uri="{BB962C8B-B14F-4D97-AF65-F5344CB8AC3E}">
        <p14:creationId xmlns:p14="http://schemas.microsoft.com/office/powerpoint/2010/main" val="3643394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8979881F-CC7A-32AC-5D93-456753CC32B0}"/>
              </a:ext>
            </a:extLst>
          </p:cNvPr>
          <p:cNvPicPr>
            <a:picLocks noChangeAspect="1"/>
          </p:cNvPicPr>
          <p:nvPr/>
        </p:nvPicPr>
        <p:blipFill>
          <a:blip r:embed="rId2"/>
          <a:stretch>
            <a:fillRect/>
          </a:stretch>
        </p:blipFill>
        <p:spPr>
          <a:xfrm>
            <a:off x="2728111" y="694853"/>
            <a:ext cx="6735778" cy="5468293"/>
          </a:xfrm>
          <a:prstGeom prst="rect">
            <a:avLst/>
          </a:prstGeom>
        </p:spPr>
      </p:pic>
    </p:spTree>
    <p:extLst>
      <p:ext uri="{BB962C8B-B14F-4D97-AF65-F5344CB8AC3E}">
        <p14:creationId xmlns:p14="http://schemas.microsoft.com/office/powerpoint/2010/main" val="710525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Homem de terno e gravata com texto preto sobre fundo branco&#10;&#10;Descrição gerada automaticamente">
            <a:extLst>
              <a:ext uri="{FF2B5EF4-FFF2-40B4-BE49-F238E27FC236}">
                <a16:creationId xmlns:a16="http://schemas.microsoft.com/office/drawing/2014/main" id="{B9FDC6A9-3A47-4865-B5DC-08F02B0BB99F}"/>
              </a:ext>
            </a:extLst>
          </p:cNvPr>
          <p:cNvPicPr>
            <a:picLocks noChangeAspect="1"/>
          </p:cNvPicPr>
          <p:nvPr/>
        </p:nvPicPr>
        <p:blipFill>
          <a:blip r:embed="rId2"/>
          <a:stretch>
            <a:fillRect/>
          </a:stretch>
        </p:blipFill>
        <p:spPr>
          <a:xfrm>
            <a:off x="3246476" y="822252"/>
            <a:ext cx="5273747" cy="5534011"/>
          </a:xfrm>
          <a:prstGeom prst="rect">
            <a:avLst/>
          </a:prstGeom>
        </p:spPr>
      </p:pic>
    </p:spTree>
    <p:extLst>
      <p:ext uri="{BB962C8B-B14F-4D97-AF65-F5344CB8AC3E}">
        <p14:creationId xmlns:p14="http://schemas.microsoft.com/office/powerpoint/2010/main" val="1949673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Interface gráfica do usuário&#10;&#10;Descrição gerada automaticamente">
            <a:extLst>
              <a:ext uri="{FF2B5EF4-FFF2-40B4-BE49-F238E27FC236}">
                <a16:creationId xmlns:a16="http://schemas.microsoft.com/office/drawing/2014/main" id="{7AEFEB49-31F5-1745-C58C-29F5C75C5B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6440" y="457200"/>
            <a:ext cx="8059119" cy="5943600"/>
          </a:xfrm>
          <a:prstGeom prst="rect">
            <a:avLst/>
          </a:prstGeom>
        </p:spPr>
      </p:pic>
    </p:spTree>
    <p:extLst>
      <p:ext uri="{BB962C8B-B14F-4D97-AF65-F5344CB8AC3E}">
        <p14:creationId xmlns:p14="http://schemas.microsoft.com/office/powerpoint/2010/main" val="1553774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23DE0F00-2939-4EED-93F1-4A2F55141171}"/>
              </a:ext>
            </a:extLst>
          </p:cNvPr>
          <p:cNvSpPr>
            <a:spLocks noGrp="1"/>
          </p:cNvSpPr>
          <p:nvPr>
            <p:ph type="body" idx="1"/>
          </p:nvPr>
        </p:nvSpPr>
        <p:spPr>
          <a:xfrm>
            <a:off x="609600" y="532263"/>
            <a:ext cx="10972800" cy="5762211"/>
          </a:xfrm>
        </p:spPr>
        <p:txBody>
          <a:bodyPr>
            <a:normAutofit fontScale="62500" lnSpcReduction="20000"/>
          </a:bodyPr>
          <a:lstStyle/>
          <a:p>
            <a:pPr algn="just"/>
            <a:r>
              <a:rPr lang="pt-BR" sz="3200" dirty="0">
                <a:solidFill>
                  <a:schemeClr val="tx1"/>
                </a:solidFill>
              </a:rPr>
              <a:t>2.8. PL 2338/2023 - Dispõe sobre o uso da Inteligência Artificial:</a:t>
            </a:r>
          </a:p>
          <a:p>
            <a:pPr algn="just"/>
            <a:r>
              <a:rPr lang="pt-BR" sz="3200" dirty="0">
                <a:solidFill>
                  <a:schemeClr val="tx1"/>
                </a:solidFill>
              </a:rPr>
              <a:t>Art. 2º O desenvolvimento, a implementação e o uso de sistemas de inteligência artificial no Brasil têm como fundamentos: </a:t>
            </a:r>
          </a:p>
          <a:p>
            <a:pPr algn="just"/>
            <a:r>
              <a:rPr lang="pt-BR" sz="3200" dirty="0">
                <a:solidFill>
                  <a:schemeClr val="tx1"/>
                </a:solidFill>
              </a:rPr>
              <a:t>I – a centralidade da pessoa humana; </a:t>
            </a:r>
          </a:p>
          <a:p>
            <a:pPr algn="just"/>
            <a:r>
              <a:rPr lang="pt-BR" sz="3200" dirty="0">
                <a:solidFill>
                  <a:schemeClr val="tx1"/>
                </a:solidFill>
              </a:rPr>
              <a:t>II – o respeito aos direitos humanos e aos valores democráticos; </a:t>
            </a:r>
          </a:p>
          <a:p>
            <a:pPr algn="just"/>
            <a:r>
              <a:rPr lang="pt-BR" sz="3200" dirty="0">
                <a:solidFill>
                  <a:schemeClr val="tx1"/>
                </a:solidFill>
              </a:rPr>
              <a:t>III – o livre desenvolvimento da personalidade; </a:t>
            </a:r>
          </a:p>
          <a:p>
            <a:pPr algn="just"/>
            <a:r>
              <a:rPr lang="pt-BR" sz="3200" dirty="0">
                <a:solidFill>
                  <a:schemeClr val="tx1"/>
                </a:solidFill>
              </a:rPr>
              <a:t>IV – a proteção ao meio ambiente e o desenvolvimento sustentável; </a:t>
            </a:r>
          </a:p>
          <a:p>
            <a:pPr algn="just"/>
            <a:r>
              <a:rPr lang="pt-BR" sz="3200" dirty="0">
                <a:solidFill>
                  <a:schemeClr val="tx1"/>
                </a:solidFill>
              </a:rPr>
              <a:t>V – a igualdade, a não discriminação, a pluralidade e o respeito aos direitos trabalhistas; </a:t>
            </a:r>
          </a:p>
          <a:p>
            <a:pPr algn="just"/>
            <a:r>
              <a:rPr lang="pt-BR" sz="3200" dirty="0">
                <a:solidFill>
                  <a:schemeClr val="tx1"/>
                </a:solidFill>
              </a:rPr>
              <a:t>VI – o desenvolvimento tecnológico e a inovação; </a:t>
            </a:r>
          </a:p>
          <a:p>
            <a:pPr algn="just"/>
            <a:r>
              <a:rPr lang="pt-BR" sz="3200" dirty="0">
                <a:solidFill>
                  <a:schemeClr val="tx1"/>
                </a:solidFill>
              </a:rPr>
              <a:t>VII – a livre iniciativa, a livre concorrência e a defesa do consumidor;</a:t>
            </a:r>
          </a:p>
          <a:p>
            <a:pPr algn="just"/>
            <a:r>
              <a:rPr lang="pt-BR" sz="3200" dirty="0">
                <a:solidFill>
                  <a:schemeClr val="tx1"/>
                </a:solidFill>
              </a:rPr>
              <a:t>VIII – a privacidade, a proteção de dados e a autodeterminação informativa; </a:t>
            </a:r>
          </a:p>
          <a:p>
            <a:pPr algn="just"/>
            <a:r>
              <a:rPr lang="pt-BR" sz="3200" dirty="0">
                <a:solidFill>
                  <a:schemeClr val="tx1"/>
                </a:solidFill>
              </a:rPr>
              <a:t>IX – a promoção da pesquisa e do desenvolvimento com a finalidade de estimular a inovação nos setores produtivos e no poder público; e </a:t>
            </a:r>
          </a:p>
          <a:p>
            <a:pPr algn="just"/>
            <a:r>
              <a:rPr lang="pt-BR" sz="3200" dirty="0">
                <a:solidFill>
                  <a:schemeClr val="tx1"/>
                </a:solidFill>
              </a:rPr>
              <a:t>X – o acesso à informação e à educação, e a conscientização sobre os sistemas de inteligência artificial e suas aplicações.</a:t>
            </a:r>
          </a:p>
        </p:txBody>
      </p:sp>
    </p:spTree>
    <p:extLst>
      <p:ext uri="{BB962C8B-B14F-4D97-AF65-F5344CB8AC3E}">
        <p14:creationId xmlns:p14="http://schemas.microsoft.com/office/powerpoint/2010/main" val="177228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23DE0F00-2939-4EED-93F1-4A2F55141171}"/>
              </a:ext>
            </a:extLst>
          </p:cNvPr>
          <p:cNvSpPr>
            <a:spLocks noGrp="1"/>
          </p:cNvSpPr>
          <p:nvPr>
            <p:ph type="body" idx="1"/>
          </p:nvPr>
        </p:nvSpPr>
        <p:spPr>
          <a:xfrm>
            <a:off x="609600" y="532263"/>
            <a:ext cx="10972800" cy="6114197"/>
          </a:xfrm>
        </p:spPr>
        <p:txBody>
          <a:bodyPr>
            <a:noAutofit/>
          </a:bodyPr>
          <a:lstStyle/>
          <a:p>
            <a:pPr algn="just"/>
            <a:r>
              <a:rPr lang="pt-BR" sz="1600" dirty="0">
                <a:solidFill>
                  <a:schemeClr val="tx1"/>
                </a:solidFill>
              </a:rPr>
              <a:t>Art. 3º O desenvolvimento, a implementação e o uso de sistemas de inteligência artificial observarão a boa-fé e os seguintes princípios: </a:t>
            </a:r>
          </a:p>
          <a:p>
            <a:pPr algn="just"/>
            <a:r>
              <a:rPr lang="pt-BR" sz="1600" dirty="0">
                <a:solidFill>
                  <a:schemeClr val="tx1"/>
                </a:solidFill>
              </a:rPr>
              <a:t>I – crescimento inclusivo, desenvolvimento sustentável e </a:t>
            </a:r>
            <a:r>
              <a:rPr lang="pt-BR" sz="1600" dirty="0" err="1">
                <a:solidFill>
                  <a:schemeClr val="tx1"/>
                </a:solidFill>
              </a:rPr>
              <a:t>bemestar</a:t>
            </a:r>
            <a:r>
              <a:rPr lang="pt-BR" sz="1600" dirty="0">
                <a:solidFill>
                  <a:schemeClr val="tx1"/>
                </a:solidFill>
              </a:rPr>
              <a:t>; </a:t>
            </a:r>
          </a:p>
          <a:p>
            <a:pPr algn="just"/>
            <a:r>
              <a:rPr lang="pt-BR" sz="1600" dirty="0">
                <a:solidFill>
                  <a:schemeClr val="tx1"/>
                </a:solidFill>
              </a:rPr>
              <a:t>II – autodeterminação e liberdade de decisão e de escolha; </a:t>
            </a:r>
          </a:p>
          <a:p>
            <a:pPr algn="just"/>
            <a:r>
              <a:rPr lang="pt-BR" sz="1600" dirty="0">
                <a:solidFill>
                  <a:schemeClr val="tx1"/>
                </a:solidFill>
              </a:rPr>
              <a:t>III – participação humana no ciclo da inteligência artificial e supervisão humana efetiva; </a:t>
            </a:r>
          </a:p>
          <a:p>
            <a:pPr algn="just"/>
            <a:r>
              <a:rPr lang="pt-BR" sz="1600" dirty="0">
                <a:solidFill>
                  <a:schemeClr val="tx1"/>
                </a:solidFill>
              </a:rPr>
              <a:t>IV – não discriminação; </a:t>
            </a:r>
          </a:p>
          <a:p>
            <a:pPr algn="just"/>
            <a:r>
              <a:rPr lang="pt-BR" sz="1600" dirty="0">
                <a:solidFill>
                  <a:schemeClr val="tx1"/>
                </a:solidFill>
              </a:rPr>
              <a:t>V – justiça, equidade e inclusão; </a:t>
            </a:r>
          </a:p>
          <a:p>
            <a:pPr algn="just"/>
            <a:r>
              <a:rPr lang="pt-BR" sz="1600" dirty="0">
                <a:solidFill>
                  <a:schemeClr val="tx1"/>
                </a:solidFill>
              </a:rPr>
              <a:t>VI – transparência, </a:t>
            </a:r>
            <a:r>
              <a:rPr lang="pt-BR" sz="1600" dirty="0" err="1">
                <a:solidFill>
                  <a:schemeClr val="tx1"/>
                </a:solidFill>
              </a:rPr>
              <a:t>explicabilidade</a:t>
            </a:r>
            <a:r>
              <a:rPr lang="pt-BR" sz="1600" dirty="0">
                <a:solidFill>
                  <a:schemeClr val="tx1"/>
                </a:solidFill>
              </a:rPr>
              <a:t>, inteligibilidade e </a:t>
            </a:r>
            <a:r>
              <a:rPr lang="pt-BR" sz="1600" dirty="0" err="1">
                <a:solidFill>
                  <a:schemeClr val="tx1"/>
                </a:solidFill>
              </a:rPr>
              <a:t>auditabilidade</a:t>
            </a:r>
            <a:r>
              <a:rPr lang="pt-BR" sz="1600" dirty="0">
                <a:solidFill>
                  <a:schemeClr val="tx1"/>
                </a:solidFill>
              </a:rPr>
              <a:t>; </a:t>
            </a:r>
          </a:p>
          <a:p>
            <a:pPr algn="just"/>
            <a:r>
              <a:rPr lang="pt-BR" sz="1600" dirty="0">
                <a:solidFill>
                  <a:schemeClr val="tx1"/>
                </a:solidFill>
              </a:rPr>
              <a:t>VII – confiabilidade e robustez dos sistemas de inteligência artificial e segurança da informação; </a:t>
            </a:r>
          </a:p>
          <a:p>
            <a:pPr algn="just"/>
            <a:r>
              <a:rPr lang="pt-BR" sz="1600" dirty="0">
                <a:solidFill>
                  <a:schemeClr val="tx1"/>
                </a:solidFill>
              </a:rPr>
              <a:t>VIII – devido processo legal, contestabilidade e contraditório; </a:t>
            </a:r>
          </a:p>
          <a:p>
            <a:pPr algn="just"/>
            <a:r>
              <a:rPr lang="pt-BR" sz="1600" dirty="0">
                <a:solidFill>
                  <a:schemeClr val="tx1"/>
                </a:solidFill>
              </a:rPr>
              <a:t>IX – rastreabilidade das decisões durante o ciclo de vida de sistemas de inteligência artificial como meio de prestação de contas e atribuição de responsabilidades a uma pessoa natural ou jurídica; </a:t>
            </a:r>
          </a:p>
          <a:p>
            <a:pPr algn="just"/>
            <a:r>
              <a:rPr lang="pt-BR" sz="1600" dirty="0">
                <a:solidFill>
                  <a:schemeClr val="tx1"/>
                </a:solidFill>
              </a:rPr>
              <a:t>X – prestação de contas, responsabilização e reparação integral de danos; </a:t>
            </a:r>
          </a:p>
          <a:p>
            <a:pPr algn="just"/>
            <a:r>
              <a:rPr lang="pt-BR" sz="1600" dirty="0">
                <a:solidFill>
                  <a:schemeClr val="tx1"/>
                </a:solidFill>
              </a:rPr>
              <a:t>XI – prevenção, precaução e mitigação de riscos sistêmicos derivados de usos intencionais ou não intencionais e de efeitos não previstos de sistemas de inteligência artificial; e </a:t>
            </a:r>
          </a:p>
          <a:p>
            <a:pPr algn="just"/>
            <a:r>
              <a:rPr lang="pt-BR" sz="1600" dirty="0">
                <a:solidFill>
                  <a:schemeClr val="tx1"/>
                </a:solidFill>
              </a:rPr>
              <a:t>XII – não maleficência e proporcionalidade entre os métodos empregados e as finalidades determinadas e legítimas dos sistemas de inteligência artificial. </a:t>
            </a:r>
          </a:p>
        </p:txBody>
      </p:sp>
    </p:spTree>
    <p:extLst>
      <p:ext uri="{BB962C8B-B14F-4D97-AF65-F5344CB8AC3E}">
        <p14:creationId xmlns:p14="http://schemas.microsoft.com/office/powerpoint/2010/main" val="3244327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23DE0F00-2939-4EED-93F1-4A2F55141171}"/>
              </a:ext>
            </a:extLst>
          </p:cNvPr>
          <p:cNvSpPr>
            <a:spLocks noGrp="1"/>
          </p:cNvSpPr>
          <p:nvPr>
            <p:ph type="body" idx="1"/>
          </p:nvPr>
        </p:nvSpPr>
        <p:spPr>
          <a:xfrm>
            <a:off x="609600" y="532263"/>
            <a:ext cx="10972800" cy="5762211"/>
          </a:xfrm>
        </p:spPr>
        <p:txBody>
          <a:bodyPr>
            <a:noAutofit/>
          </a:bodyPr>
          <a:lstStyle/>
          <a:p>
            <a:pPr algn="just"/>
            <a:r>
              <a:rPr lang="pt-BR" sz="1800" dirty="0">
                <a:solidFill>
                  <a:schemeClr val="tx1"/>
                </a:solidFill>
              </a:rPr>
              <a:t>Art. 5º Pessoas afetadas por sistemas de inteligência artificial têm os seguintes direitos, a serem exercidos na forma e nas condições descritas neste Capítulo: </a:t>
            </a:r>
          </a:p>
          <a:p>
            <a:pPr algn="just"/>
            <a:r>
              <a:rPr lang="pt-BR" sz="1800" dirty="0">
                <a:solidFill>
                  <a:schemeClr val="tx1"/>
                </a:solidFill>
              </a:rPr>
              <a:t>I – direito à informação prévia quanto às suas interações com sistemas de inteligência artificial; </a:t>
            </a:r>
          </a:p>
          <a:p>
            <a:pPr algn="just"/>
            <a:r>
              <a:rPr lang="pt-BR" sz="1800" dirty="0">
                <a:solidFill>
                  <a:schemeClr val="tx1"/>
                </a:solidFill>
              </a:rPr>
              <a:t>II – direito à explicação sobre a decisão, recomendação ou previsão tomada por sistemas de inteligência artificial; </a:t>
            </a:r>
          </a:p>
          <a:p>
            <a:pPr algn="just"/>
            <a:r>
              <a:rPr lang="pt-BR" sz="1800" dirty="0">
                <a:solidFill>
                  <a:schemeClr val="tx1"/>
                </a:solidFill>
              </a:rPr>
              <a:t>III – direito de contestar decisões ou previsões de sistemas de inteligência artificial que produzam efeitos jurídicos ou que impactem de maneira significativa os interesses do afetado; </a:t>
            </a:r>
          </a:p>
          <a:p>
            <a:pPr algn="just"/>
            <a:r>
              <a:rPr lang="pt-BR" sz="1800" dirty="0">
                <a:solidFill>
                  <a:schemeClr val="tx1"/>
                </a:solidFill>
              </a:rPr>
              <a:t>IV – direito à determinação e à participação humana em decisões de sistemas de inteligência artificial, levando-se em conta o contexto e o estado da arte do desenvolvimento tecnológico; </a:t>
            </a:r>
          </a:p>
          <a:p>
            <a:pPr algn="just"/>
            <a:r>
              <a:rPr lang="pt-BR" sz="1800" dirty="0">
                <a:solidFill>
                  <a:schemeClr val="tx1"/>
                </a:solidFill>
              </a:rPr>
              <a:t>V – direito à não-discriminação e à correção de vieses discriminatórios diretos, indiretos, ilegais ou abusivos; e </a:t>
            </a:r>
          </a:p>
          <a:p>
            <a:pPr algn="just"/>
            <a:r>
              <a:rPr lang="pt-BR" sz="1800" dirty="0">
                <a:solidFill>
                  <a:schemeClr val="tx1"/>
                </a:solidFill>
              </a:rPr>
              <a:t>VI – direito à privacidade e à proteção de dados pessoais, nos termos da legislação pertinente. </a:t>
            </a:r>
          </a:p>
          <a:p>
            <a:pPr algn="just"/>
            <a:r>
              <a:rPr lang="pt-BR" sz="1800" dirty="0">
                <a:solidFill>
                  <a:schemeClr val="tx1"/>
                </a:solidFill>
              </a:rPr>
              <a:t>Parágrafo único. Os agentes de inteligência artificial informarão, de forma clara e facilmente acessível, os procedimentos necessários para o exercício dos direitos descritos no caput.</a:t>
            </a:r>
          </a:p>
        </p:txBody>
      </p:sp>
    </p:spTree>
    <p:extLst>
      <p:ext uri="{BB962C8B-B14F-4D97-AF65-F5344CB8AC3E}">
        <p14:creationId xmlns:p14="http://schemas.microsoft.com/office/powerpoint/2010/main" val="4202876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23DE0F00-2939-4EED-93F1-4A2F55141171}"/>
              </a:ext>
            </a:extLst>
          </p:cNvPr>
          <p:cNvSpPr>
            <a:spLocks noGrp="1"/>
          </p:cNvSpPr>
          <p:nvPr>
            <p:ph type="body" idx="1"/>
          </p:nvPr>
        </p:nvSpPr>
        <p:spPr>
          <a:xfrm>
            <a:off x="609600" y="532263"/>
            <a:ext cx="10972800" cy="5762211"/>
          </a:xfrm>
        </p:spPr>
        <p:txBody>
          <a:bodyPr>
            <a:noAutofit/>
          </a:bodyPr>
          <a:lstStyle/>
          <a:p>
            <a:pPr algn="just"/>
            <a:endParaRPr lang="pt-BR" sz="3200" dirty="0"/>
          </a:p>
          <a:p>
            <a:pPr algn="just"/>
            <a:endParaRPr lang="pt-BR" sz="3200" dirty="0"/>
          </a:p>
          <a:p>
            <a:pPr algn="just"/>
            <a:r>
              <a:rPr lang="pt-BR" sz="3200" dirty="0">
                <a:solidFill>
                  <a:schemeClr val="tx1"/>
                </a:solidFill>
              </a:rPr>
              <a:t>Art. 6º A defesa dos interesses e dos direitos previstos nesta Lei poderá ser exercida perante os órgãos administrativos competentes, bem como em juízo, individual ou coletivamente, na forma do disposto na legislação pertinente acerca dos instrumentos de tutela individual, coletiva e difusa. </a:t>
            </a:r>
          </a:p>
        </p:txBody>
      </p:sp>
    </p:spTree>
    <p:extLst>
      <p:ext uri="{BB962C8B-B14F-4D97-AF65-F5344CB8AC3E}">
        <p14:creationId xmlns:p14="http://schemas.microsoft.com/office/powerpoint/2010/main" val="1565699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23DE0F00-2939-4EED-93F1-4A2F55141171}"/>
              </a:ext>
            </a:extLst>
          </p:cNvPr>
          <p:cNvSpPr>
            <a:spLocks noGrp="1"/>
          </p:cNvSpPr>
          <p:nvPr>
            <p:ph type="body" idx="1"/>
          </p:nvPr>
        </p:nvSpPr>
        <p:spPr>
          <a:xfrm>
            <a:off x="609600" y="905539"/>
            <a:ext cx="10972800" cy="5388935"/>
          </a:xfrm>
        </p:spPr>
        <p:txBody>
          <a:bodyPr>
            <a:normAutofit fontScale="85000" lnSpcReduction="10000"/>
          </a:bodyPr>
          <a:lstStyle/>
          <a:p>
            <a:pPr algn="just"/>
            <a:r>
              <a:rPr lang="pt-BR" sz="1600" b="1" dirty="0">
                <a:solidFill>
                  <a:schemeClr val="tx1"/>
                </a:solidFill>
              </a:rPr>
              <a:t>RESOLUÇÃO Nº 332/2020 DO CONSELHO NACIONAL DE JUSTIÇA </a:t>
            </a:r>
          </a:p>
          <a:p>
            <a:pPr algn="just"/>
            <a:endParaRPr lang="pt-BR" sz="1600" b="1" dirty="0">
              <a:solidFill>
                <a:schemeClr val="tx1"/>
              </a:solidFill>
            </a:endParaRPr>
          </a:p>
          <a:p>
            <a:pPr algn="just"/>
            <a:r>
              <a:rPr lang="pt-BR" sz="1800" dirty="0">
                <a:solidFill>
                  <a:schemeClr val="tx1"/>
                </a:solidFill>
              </a:rPr>
              <a:t>Art. 2o A Inteligência Artificial, no âmbito do Poder Judiciário, visa promover o bem-estar dos jurisdicionados e a prestação equitativa da jurisdição, bem como descobrir métodos e práticas que possibilitem a consecução desses objetivos. </a:t>
            </a:r>
          </a:p>
          <a:p>
            <a:pPr algn="just"/>
            <a:r>
              <a:rPr lang="pt-BR" sz="1800" dirty="0">
                <a:solidFill>
                  <a:schemeClr val="tx1"/>
                </a:solidFill>
              </a:rPr>
              <a:t>Art. 3o Para o disposto nesta Resolução, considera-se: </a:t>
            </a:r>
          </a:p>
          <a:p>
            <a:pPr algn="just"/>
            <a:r>
              <a:rPr lang="pt-BR" sz="1800" dirty="0">
                <a:solidFill>
                  <a:schemeClr val="tx1"/>
                </a:solidFill>
              </a:rPr>
              <a:t>I – </a:t>
            </a:r>
            <a:r>
              <a:rPr lang="pt-BR" sz="1800" b="1" dirty="0">
                <a:solidFill>
                  <a:schemeClr val="tx1"/>
                </a:solidFill>
              </a:rPr>
              <a:t>Algoritmo</a:t>
            </a:r>
            <a:r>
              <a:rPr lang="pt-BR" sz="1800" dirty="0">
                <a:solidFill>
                  <a:schemeClr val="tx1"/>
                </a:solidFill>
              </a:rPr>
              <a:t>: sequência finita de instruções executadas por um programa de computador, com o objetivo de processar informações para um fim específico; </a:t>
            </a:r>
          </a:p>
          <a:p>
            <a:pPr algn="just"/>
            <a:r>
              <a:rPr lang="pt-BR" sz="1800" dirty="0">
                <a:solidFill>
                  <a:schemeClr val="tx1"/>
                </a:solidFill>
              </a:rPr>
              <a:t>II – </a:t>
            </a:r>
            <a:r>
              <a:rPr lang="pt-BR" sz="1800" b="1" dirty="0">
                <a:solidFill>
                  <a:schemeClr val="tx1"/>
                </a:solidFill>
              </a:rPr>
              <a:t>Modelo de Inteligência Artificial</a:t>
            </a:r>
            <a:r>
              <a:rPr lang="pt-BR" sz="1800" dirty="0">
                <a:solidFill>
                  <a:schemeClr val="tx1"/>
                </a:solidFill>
              </a:rPr>
              <a:t>: conjunto de dados e algoritmos computacionais, concebidos a partir de modelos matemáticos, cujo objetivo é oferecer resultados inteligentes, associados ou comparáveis a determinados aspectos do pensamento, do saber ou da atividade humana; </a:t>
            </a:r>
          </a:p>
          <a:p>
            <a:pPr algn="just"/>
            <a:r>
              <a:rPr lang="pt-BR" sz="1800" dirty="0">
                <a:solidFill>
                  <a:schemeClr val="tx1"/>
                </a:solidFill>
              </a:rPr>
              <a:t>III – </a:t>
            </a:r>
            <a:r>
              <a:rPr lang="pt-BR" sz="1800" b="1" dirty="0">
                <a:solidFill>
                  <a:schemeClr val="tx1"/>
                </a:solidFill>
              </a:rPr>
              <a:t>Sinapses</a:t>
            </a:r>
            <a:r>
              <a:rPr lang="pt-BR" sz="1800" dirty="0">
                <a:solidFill>
                  <a:schemeClr val="tx1"/>
                </a:solidFill>
              </a:rPr>
              <a:t>: solução computacional, mantida pelo Conselho Nacional de Justiça, com o objetivo de armazenar, testar, treinar, distribuir e auditar modelos de Inteligência Artificial; </a:t>
            </a:r>
          </a:p>
          <a:p>
            <a:pPr algn="just"/>
            <a:r>
              <a:rPr lang="pt-BR" sz="1800" dirty="0">
                <a:solidFill>
                  <a:schemeClr val="tx1"/>
                </a:solidFill>
              </a:rPr>
              <a:t>IV – </a:t>
            </a:r>
            <a:r>
              <a:rPr lang="pt-BR" sz="1800" b="1" dirty="0">
                <a:solidFill>
                  <a:schemeClr val="tx1"/>
                </a:solidFill>
              </a:rPr>
              <a:t>Usuário</a:t>
            </a:r>
            <a:r>
              <a:rPr lang="pt-BR" sz="1800" dirty="0">
                <a:solidFill>
                  <a:schemeClr val="tx1"/>
                </a:solidFill>
              </a:rPr>
              <a:t>: pessoa que utiliza o sistema inteligente e que tem direito ao seu controle, conforme sua posição endógena ou exógena ao Poder Judiciário, pode ser um usuário interno ou um usuário externo; </a:t>
            </a:r>
          </a:p>
          <a:p>
            <a:pPr algn="just"/>
            <a:r>
              <a:rPr lang="pt-BR" sz="1800" dirty="0">
                <a:solidFill>
                  <a:schemeClr val="tx1"/>
                </a:solidFill>
              </a:rPr>
              <a:t>V – </a:t>
            </a:r>
            <a:r>
              <a:rPr lang="pt-BR" sz="1800" b="1" dirty="0">
                <a:solidFill>
                  <a:schemeClr val="tx1"/>
                </a:solidFill>
              </a:rPr>
              <a:t>Usuário interno</a:t>
            </a:r>
            <a:r>
              <a:rPr lang="pt-BR" sz="1800" dirty="0">
                <a:solidFill>
                  <a:schemeClr val="tx1"/>
                </a:solidFill>
              </a:rPr>
              <a:t>: membro, servidor ou colaborador do Poder Judiciário que desenvolva ou utilize o sistema inteligente; </a:t>
            </a:r>
          </a:p>
          <a:p>
            <a:pPr algn="just"/>
            <a:r>
              <a:rPr lang="pt-BR" sz="1800" dirty="0">
                <a:solidFill>
                  <a:schemeClr val="tx1"/>
                </a:solidFill>
              </a:rPr>
              <a:t>VI – </a:t>
            </a:r>
            <a:r>
              <a:rPr lang="pt-BR" sz="1800" b="1" dirty="0">
                <a:solidFill>
                  <a:schemeClr val="tx1"/>
                </a:solidFill>
              </a:rPr>
              <a:t>Usuário externo</a:t>
            </a:r>
            <a:r>
              <a:rPr lang="pt-BR" sz="1800" dirty="0">
                <a:solidFill>
                  <a:schemeClr val="tx1"/>
                </a:solidFill>
              </a:rPr>
              <a:t>: pessoa que, mesmo sem ser membro, servidor ou colaborador do Poder Judiciário, utiliza ou mantém qualquer espécie de contato com o sistema inteligente, notadamente jurisdicionados, advogados, defensores públicos, procuradores, membros do Ministério Público, peritos, assistentes técnicos, entre outros. </a:t>
            </a:r>
          </a:p>
        </p:txBody>
      </p:sp>
    </p:spTree>
    <p:extLst>
      <p:ext uri="{BB962C8B-B14F-4D97-AF65-F5344CB8AC3E}">
        <p14:creationId xmlns:p14="http://schemas.microsoft.com/office/powerpoint/2010/main" val="1767920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499577EC-C6CC-FE46-B6B1-9CEB04E7B092}"/>
              </a:ext>
            </a:extLst>
          </p:cNvPr>
          <p:cNvSpPr>
            <a:spLocks noGrp="1"/>
          </p:cNvSpPr>
          <p:nvPr>
            <p:ph type="body" idx="1"/>
          </p:nvPr>
        </p:nvSpPr>
        <p:spPr>
          <a:xfrm>
            <a:off x="285261" y="631091"/>
            <a:ext cx="11547348" cy="5837948"/>
          </a:xfrm>
        </p:spPr>
        <p:txBody>
          <a:bodyPr>
            <a:normAutofit fontScale="92500" lnSpcReduction="10000"/>
          </a:bodyPr>
          <a:lstStyle/>
          <a:p>
            <a:pPr marL="922844" indent="-685783" algn="just">
              <a:buAutoNum type="arabicPeriod"/>
            </a:pPr>
            <a:endParaRPr lang="pt-BR" dirty="0"/>
          </a:p>
          <a:p>
            <a:pPr marL="922844" indent="-685783" algn="just">
              <a:buAutoNum type="arabicPeriod"/>
            </a:pPr>
            <a:r>
              <a:rPr lang="pt-BR" sz="3200" dirty="0"/>
              <a:t>Contexto da quarta revolução industrial. </a:t>
            </a:r>
          </a:p>
          <a:p>
            <a:pPr marL="237061" indent="0" algn="just">
              <a:buNone/>
            </a:pPr>
            <a:endParaRPr lang="pt-BR" sz="3200" dirty="0"/>
          </a:p>
          <a:p>
            <a:pPr marL="237061" indent="0" algn="just">
              <a:buNone/>
            </a:pPr>
            <a:r>
              <a:rPr lang="pt-BR" sz="3200" dirty="0"/>
              <a:t>1.1. Evolução da capacidade computacional (Lei de Moore)</a:t>
            </a:r>
          </a:p>
          <a:p>
            <a:pPr marL="237061" indent="0" algn="just">
              <a:buNone/>
            </a:pPr>
            <a:endParaRPr lang="pt-BR" sz="3200" dirty="0"/>
          </a:p>
          <a:p>
            <a:pPr marL="237061" indent="0" algn="just">
              <a:buNone/>
            </a:pPr>
            <a:r>
              <a:rPr lang="pt-BR" sz="3200" dirty="0"/>
              <a:t>1.2. Big Data. Dados estruturados e não estruturados.</a:t>
            </a:r>
          </a:p>
          <a:p>
            <a:pPr marL="237061" indent="0" algn="just">
              <a:buNone/>
            </a:pPr>
            <a:endParaRPr lang="pt-BR" sz="3200" i="1" dirty="0"/>
          </a:p>
          <a:p>
            <a:pPr marL="237061" indent="0" algn="just">
              <a:buNone/>
            </a:pPr>
            <a:r>
              <a:rPr lang="pt-BR" sz="3200" dirty="0"/>
              <a:t>1.3. Novas tecnologias (Inteligência Artificial, internet das coisas </a:t>
            </a:r>
            <a:r>
              <a:rPr lang="pt-BR" sz="3200" dirty="0" err="1"/>
              <a:t>IoT</a:t>
            </a:r>
            <a:r>
              <a:rPr lang="pt-BR" sz="3200" dirty="0"/>
              <a:t>, </a:t>
            </a:r>
            <a:r>
              <a:rPr lang="pt-BR" sz="3200" dirty="0" err="1"/>
              <a:t>Blockchain</a:t>
            </a:r>
            <a:r>
              <a:rPr lang="pt-BR" sz="3200" dirty="0"/>
              <a:t>, dentre outras). </a:t>
            </a:r>
          </a:p>
          <a:p>
            <a:pPr marL="237061" indent="0">
              <a:buNone/>
            </a:pPr>
            <a:endParaRPr lang="pt-BR" dirty="0"/>
          </a:p>
        </p:txBody>
      </p:sp>
    </p:spTree>
    <p:extLst>
      <p:ext uri="{BB962C8B-B14F-4D97-AF65-F5344CB8AC3E}">
        <p14:creationId xmlns:p14="http://schemas.microsoft.com/office/powerpoint/2010/main" val="2624903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23DE0F00-2939-4EED-93F1-4A2F55141171}"/>
              </a:ext>
            </a:extLst>
          </p:cNvPr>
          <p:cNvSpPr>
            <a:spLocks noGrp="1"/>
          </p:cNvSpPr>
          <p:nvPr>
            <p:ph type="body" idx="1"/>
          </p:nvPr>
        </p:nvSpPr>
        <p:spPr>
          <a:xfrm>
            <a:off x="609600" y="905539"/>
            <a:ext cx="10972800" cy="5388935"/>
          </a:xfrm>
        </p:spPr>
        <p:txBody>
          <a:bodyPr>
            <a:normAutofit lnSpcReduction="10000"/>
          </a:bodyPr>
          <a:lstStyle/>
          <a:p>
            <a:pPr algn="just"/>
            <a:r>
              <a:rPr lang="pt-BR" sz="1600" b="1" dirty="0">
                <a:solidFill>
                  <a:schemeClr val="tx1"/>
                </a:solidFill>
              </a:rPr>
              <a:t>RESOLUÇÃO Nº 332/2020 DO CONSELHO NACIONAL DE JUSTIÇA </a:t>
            </a:r>
          </a:p>
          <a:p>
            <a:pPr algn="just"/>
            <a:endParaRPr lang="pt-BR" sz="1600" b="1" dirty="0">
              <a:solidFill>
                <a:schemeClr val="tx1"/>
              </a:solidFill>
            </a:endParaRPr>
          </a:p>
          <a:p>
            <a:pPr algn="just"/>
            <a:r>
              <a:rPr lang="pt-BR" sz="1600" dirty="0">
                <a:solidFill>
                  <a:schemeClr val="tx1"/>
                </a:solidFill>
              </a:rPr>
              <a:t>Art. 7o As decisões judiciais apoiadas em ferramentas de Inteligência Artificial devem preservar a igualdade, a não discriminação, a pluralidade e a solidariedade, auxiliando no julgamento justo, com criação de condições que visem eliminar ou minimizar a opressão, a marginalização do ser humano e os erros de julgamento decorrentes de preconceitos. </a:t>
            </a:r>
          </a:p>
          <a:p>
            <a:pPr algn="just"/>
            <a:endParaRPr lang="pt-BR" sz="1600" dirty="0">
              <a:solidFill>
                <a:schemeClr val="tx1"/>
              </a:solidFill>
            </a:endParaRPr>
          </a:p>
          <a:p>
            <a:pPr algn="just"/>
            <a:r>
              <a:rPr lang="pt-BR" sz="1600" dirty="0">
                <a:solidFill>
                  <a:schemeClr val="tx1"/>
                </a:solidFill>
              </a:rPr>
              <a:t>Art. 8o Para os efeitos da presente Resolução, transparência consiste em: </a:t>
            </a:r>
          </a:p>
          <a:p>
            <a:pPr algn="just"/>
            <a:r>
              <a:rPr lang="pt-BR" sz="1600" dirty="0">
                <a:solidFill>
                  <a:schemeClr val="tx1"/>
                </a:solidFill>
              </a:rPr>
              <a:t>I – divulgação responsável, considerando a sensibilidade própria dos dados judiciais; </a:t>
            </a:r>
          </a:p>
          <a:p>
            <a:pPr algn="just"/>
            <a:r>
              <a:rPr lang="pt-BR" sz="1600" dirty="0">
                <a:solidFill>
                  <a:schemeClr val="tx1"/>
                </a:solidFill>
              </a:rPr>
              <a:t>II – indicação dos objetivos e resultados pretendidos pelo uso do modelo de Inteligência Artificial; </a:t>
            </a:r>
          </a:p>
          <a:p>
            <a:pPr algn="just"/>
            <a:r>
              <a:rPr lang="pt-BR" sz="1600" dirty="0">
                <a:solidFill>
                  <a:schemeClr val="tx1"/>
                </a:solidFill>
              </a:rPr>
              <a:t>III – documentação dos riscos identificados e indicação dos instrumentos de segurança da informação e controle para seu enfrentamento; </a:t>
            </a:r>
          </a:p>
          <a:p>
            <a:pPr algn="just"/>
            <a:r>
              <a:rPr lang="pt-BR" sz="1600" dirty="0">
                <a:solidFill>
                  <a:schemeClr val="tx1"/>
                </a:solidFill>
              </a:rPr>
              <a:t>IV – possibilidade de identificação do motivo em caso de dano causado pela ferramenta de Inteligência Artificial; </a:t>
            </a:r>
          </a:p>
          <a:p>
            <a:pPr algn="just"/>
            <a:r>
              <a:rPr lang="pt-BR" sz="1600" dirty="0">
                <a:solidFill>
                  <a:schemeClr val="tx1"/>
                </a:solidFill>
              </a:rPr>
              <a:t>V – apresentação dos mecanismos de auditoria e certificação de boas práticas; </a:t>
            </a:r>
          </a:p>
          <a:p>
            <a:pPr algn="just"/>
            <a:r>
              <a:rPr lang="pt-BR" sz="1600" dirty="0">
                <a:solidFill>
                  <a:schemeClr val="tx1"/>
                </a:solidFill>
              </a:rPr>
              <a:t>VI – fornecimento de explicação satisfatória e passível de auditoria por autoridade humana quanto a qualquer proposta de decisão apresentada pelo modelo de Inteligência Artificial, especialmente quando essa for de natureza judicial. </a:t>
            </a:r>
          </a:p>
          <a:p>
            <a:endParaRPr lang="pt-BR" dirty="0"/>
          </a:p>
        </p:txBody>
      </p:sp>
    </p:spTree>
    <p:extLst>
      <p:ext uri="{BB962C8B-B14F-4D97-AF65-F5344CB8AC3E}">
        <p14:creationId xmlns:p14="http://schemas.microsoft.com/office/powerpoint/2010/main" val="16740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23DE0F00-2939-4EED-93F1-4A2F55141171}"/>
              </a:ext>
            </a:extLst>
          </p:cNvPr>
          <p:cNvSpPr>
            <a:spLocks noGrp="1"/>
          </p:cNvSpPr>
          <p:nvPr>
            <p:ph type="body" idx="1"/>
          </p:nvPr>
        </p:nvSpPr>
        <p:spPr>
          <a:xfrm>
            <a:off x="609600" y="905539"/>
            <a:ext cx="10972800" cy="5388935"/>
          </a:xfrm>
        </p:spPr>
        <p:txBody>
          <a:bodyPr>
            <a:normAutofit fontScale="85000" lnSpcReduction="10000"/>
          </a:bodyPr>
          <a:lstStyle/>
          <a:p>
            <a:pPr algn="just"/>
            <a:r>
              <a:rPr lang="pt-BR" sz="1600" b="1" dirty="0">
                <a:solidFill>
                  <a:schemeClr val="tx1"/>
                </a:solidFill>
              </a:rPr>
              <a:t>RESOLUÇÃO Nº 332/2020 DO CONSELHO NACIONAL DE JUSTIÇA </a:t>
            </a:r>
          </a:p>
          <a:p>
            <a:pPr algn="just"/>
            <a:endParaRPr lang="pt-BR" sz="1600" b="1" dirty="0">
              <a:solidFill>
                <a:schemeClr val="tx1"/>
              </a:solidFill>
            </a:endParaRPr>
          </a:p>
          <a:p>
            <a:pPr algn="just"/>
            <a:r>
              <a:rPr lang="pt-BR" sz="2000" dirty="0">
                <a:solidFill>
                  <a:schemeClr val="tx1"/>
                </a:solidFill>
              </a:rPr>
              <a:t>Art. 18. Os usuários externos devem ser informados, em linguagem clara e precisa, quanto à utilização de sistema inteligente nos serviços que lhes forem prestados. Parágrafo único. A informação prevista no caput deve destacar o caráter não vinculante da proposta de solução apresentada pela Inteligência Artificial, a qual sempre é submetida à análise da autoridade competente. </a:t>
            </a:r>
          </a:p>
          <a:p>
            <a:pPr algn="just"/>
            <a:endParaRPr lang="pt-BR" sz="2000" dirty="0">
              <a:solidFill>
                <a:schemeClr val="tx1"/>
              </a:solidFill>
            </a:endParaRPr>
          </a:p>
          <a:p>
            <a:pPr algn="just"/>
            <a:r>
              <a:rPr lang="pt-BR" sz="2000" dirty="0">
                <a:solidFill>
                  <a:schemeClr val="tx1"/>
                </a:solidFill>
              </a:rPr>
              <a:t>Art. 19. Os sistemas computacionais que utilizem modelos de Inteligência Artificial como ferramenta auxiliar para a elaboração de decisão judicial observarão, como critério preponderante para definir a técnica utilizada, a explicação dos passos que conduziram ao resultado. Parágrafo único. Os sistemas computacionais com atuação indicada no caput deste artigo deverão permitir a supervisão do magistrado competente. </a:t>
            </a:r>
          </a:p>
          <a:p>
            <a:pPr algn="just"/>
            <a:endParaRPr lang="pt-BR" sz="2000" dirty="0">
              <a:solidFill>
                <a:schemeClr val="tx1"/>
              </a:solidFill>
            </a:endParaRPr>
          </a:p>
          <a:p>
            <a:pPr algn="just"/>
            <a:r>
              <a:rPr lang="pt-BR" sz="2000" dirty="0">
                <a:solidFill>
                  <a:schemeClr val="tx1"/>
                </a:solidFill>
              </a:rPr>
              <a:t>Art. 20. A composição de equipes para pesquisa, desenvolvimento e implantação das soluções computacionais que se utilizem de Inteligência Artificial será orientada pela busca da diversidade em seu mais amplo espectro, incluindo gênero, raça, etnia, cor, orientação sexual, pessoas com deficiência, geração e demais características individuais.</a:t>
            </a:r>
          </a:p>
        </p:txBody>
      </p:sp>
    </p:spTree>
    <p:extLst>
      <p:ext uri="{BB962C8B-B14F-4D97-AF65-F5344CB8AC3E}">
        <p14:creationId xmlns:p14="http://schemas.microsoft.com/office/powerpoint/2010/main" val="1258632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Tabela&#10;&#10;Descrição gerada automaticamente">
            <a:extLst>
              <a:ext uri="{FF2B5EF4-FFF2-40B4-BE49-F238E27FC236}">
                <a16:creationId xmlns:a16="http://schemas.microsoft.com/office/drawing/2014/main" id="{997BC11F-05E0-AB72-BDA2-D50899F3BF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238" y="326433"/>
            <a:ext cx="7777523" cy="6205134"/>
          </a:xfrm>
          <a:prstGeom prst="rect">
            <a:avLst/>
          </a:prstGeom>
        </p:spPr>
      </p:pic>
    </p:spTree>
    <p:extLst>
      <p:ext uri="{BB962C8B-B14F-4D97-AF65-F5344CB8AC3E}">
        <p14:creationId xmlns:p14="http://schemas.microsoft.com/office/powerpoint/2010/main" val="920026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Tela de celular com texto preto sobre fundo branco&#10;&#10;Descrição gerada automaticamente">
            <a:extLst>
              <a:ext uri="{FF2B5EF4-FFF2-40B4-BE49-F238E27FC236}">
                <a16:creationId xmlns:a16="http://schemas.microsoft.com/office/drawing/2014/main" id="{37A729F7-175F-46F1-B452-BECC12183F75}"/>
              </a:ext>
            </a:extLst>
          </p:cNvPr>
          <p:cNvPicPr>
            <a:picLocks noChangeAspect="1"/>
          </p:cNvPicPr>
          <p:nvPr/>
        </p:nvPicPr>
        <p:blipFill>
          <a:blip r:embed="rId2"/>
          <a:stretch>
            <a:fillRect/>
          </a:stretch>
        </p:blipFill>
        <p:spPr>
          <a:xfrm>
            <a:off x="1417675" y="850605"/>
            <a:ext cx="8633637" cy="5393307"/>
          </a:xfrm>
          <a:prstGeom prst="rect">
            <a:avLst/>
          </a:prstGeom>
        </p:spPr>
      </p:pic>
    </p:spTree>
    <p:extLst>
      <p:ext uri="{BB962C8B-B14F-4D97-AF65-F5344CB8AC3E}">
        <p14:creationId xmlns:p14="http://schemas.microsoft.com/office/powerpoint/2010/main" val="93456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547660A2-95BB-352D-D1FA-7881E7B7F39D}"/>
              </a:ext>
            </a:extLst>
          </p:cNvPr>
          <p:cNvSpPr txBox="1"/>
          <p:nvPr/>
        </p:nvSpPr>
        <p:spPr>
          <a:xfrm>
            <a:off x="477981" y="1122363"/>
            <a:ext cx="4023360" cy="320413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kern="1200">
                <a:solidFill>
                  <a:schemeClr val="tx1"/>
                </a:solidFill>
                <a:latin typeface="+mj-lt"/>
                <a:ea typeface="+mj-ea"/>
                <a:cs typeface="+mj-cs"/>
              </a:rPr>
              <a:t>REGULAÇÃO DA IA – PARLAMENTO EUROPEU </a:t>
            </a:r>
          </a:p>
        </p:txBody>
      </p:sp>
      <p:pic>
        <p:nvPicPr>
          <p:cNvPr id="3" name="Imagem 2" descr="Texto preto sobre fundo branco&#10;&#10;Descrição gerada automaticamente">
            <a:extLst>
              <a:ext uri="{FF2B5EF4-FFF2-40B4-BE49-F238E27FC236}">
                <a16:creationId xmlns:a16="http://schemas.microsoft.com/office/drawing/2014/main" id="{AC2ED194-F309-3D09-62FC-4435063799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4608" y="1162537"/>
            <a:ext cx="6846363" cy="4381671"/>
          </a:xfrm>
          <a:prstGeom prst="rect">
            <a:avLst/>
          </a:prstGeom>
        </p:spPr>
      </p:pic>
    </p:spTree>
    <p:extLst>
      <p:ext uri="{BB962C8B-B14F-4D97-AF65-F5344CB8AC3E}">
        <p14:creationId xmlns:p14="http://schemas.microsoft.com/office/powerpoint/2010/main" val="4025633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86AB4C6-1A5D-53A9-2552-F873A808EFBA}"/>
              </a:ext>
            </a:extLst>
          </p:cNvPr>
          <p:cNvSpPr txBox="1"/>
          <p:nvPr/>
        </p:nvSpPr>
        <p:spPr>
          <a:xfrm>
            <a:off x="588532" y="1389845"/>
            <a:ext cx="11014935" cy="5170646"/>
          </a:xfrm>
          <a:prstGeom prst="rect">
            <a:avLst/>
          </a:prstGeom>
          <a:noFill/>
        </p:spPr>
        <p:txBody>
          <a:bodyPr wrap="square" rtlCol="0">
            <a:spAutoFit/>
          </a:bodyPr>
          <a:lstStyle/>
          <a:p>
            <a:r>
              <a:rPr lang="en-US" sz="2200" dirty="0"/>
              <a:t>High risk: </a:t>
            </a:r>
          </a:p>
          <a:p>
            <a:r>
              <a:rPr lang="en-US" sz="2200" dirty="0"/>
              <a:t>Regulated high-risk AI systems Title III (Article 6) of the proposed AI act regulates 'high-risk' AI systems that create adverse impact on people's safety or their fundamental rights. The draft text distinguishes between two categories of high-risk AI systems. </a:t>
            </a:r>
          </a:p>
          <a:p>
            <a:endParaRPr lang="en-US" sz="2200" dirty="0"/>
          </a:p>
          <a:p>
            <a:r>
              <a:rPr lang="en-US" sz="2200" dirty="0"/>
              <a:t> Systems used as a safety component of a product or falling under EU health and safety </a:t>
            </a:r>
            <a:r>
              <a:rPr lang="en-US" sz="2200" dirty="0" err="1"/>
              <a:t>harmonisation</a:t>
            </a:r>
            <a:r>
              <a:rPr lang="en-US" sz="2200" dirty="0"/>
              <a:t> legislation (e.g. toys, aviation, cars, medical devices, lifts). </a:t>
            </a:r>
          </a:p>
          <a:p>
            <a:endParaRPr lang="en-US" sz="2200" dirty="0"/>
          </a:p>
          <a:p>
            <a:r>
              <a:rPr lang="en-US" sz="2200" dirty="0"/>
              <a:t>Systems deployed in eight specific areas identified in Annex III, which the Commission could update as necessary through delegated acts (Article 7): o Biometric identification and </a:t>
            </a:r>
            <a:r>
              <a:rPr lang="en-US" sz="2200" dirty="0" err="1"/>
              <a:t>categorisation</a:t>
            </a:r>
            <a:r>
              <a:rPr lang="en-US" sz="2200" dirty="0"/>
              <a:t> of natural persons; o Management and operation of critical infrastructure; o Education and vocational training; o Employment, worker management and access to self-employment; o Access to and enjoyment of essential private services and public services and benefits; o Law enforcement; o Migration, asylum and border control management; o Administration of justice and democratic processes.</a:t>
            </a:r>
            <a:endParaRPr lang="pt-BR" sz="2200" dirty="0"/>
          </a:p>
        </p:txBody>
      </p:sp>
      <p:pic>
        <p:nvPicPr>
          <p:cNvPr id="6" name="Gráfico 5" descr="Marca de seleção com preenchimento sólido">
            <a:extLst>
              <a:ext uri="{FF2B5EF4-FFF2-40B4-BE49-F238E27FC236}">
                <a16:creationId xmlns:a16="http://schemas.microsoft.com/office/drawing/2014/main" id="{3F508F4E-5B92-E087-2FF8-1571F06EB3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6180" y="4139426"/>
            <a:ext cx="349697" cy="349697"/>
          </a:xfrm>
          <a:prstGeom prst="rect">
            <a:avLst/>
          </a:prstGeom>
        </p:spPr>
      </p:pic>
      <p:pic>
        <p:nvPicPr>
          <p:cNvPr id="7" name="Gráfico 6" descr="Marca de seleção com preenchimento sólido">
            <a:extLst>
              <a:ext uri="{FF2B5EF4-FFF2-40B4-BE49-F238E27FC236}">
                <a16:creationId xmlns:a16="http://schemas.microsoft.com/office/drawing/2014/main" id="{1CC08D2E-3F70-1E94-2062-25F52158BA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6180" y="3147315"/>
            <a:ext cx="349697" cy="349697"/>
          </a:xfrm>
          <a:prstGeom prst="rect">
            <a:avLst/>
          </a:prstGeom>
        </p:spPr>
      </p:pic>
    </p:spTree>
    <p:extLst>
      <p:ext uri="{BB962C8B-B14F-4D97-AF65-F5344CB8AC3E}">
        <p14:creationId xmlns:p14="http://schemas.microsoft.com/office/powerpoint/2010/main" val="3067500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810B005D-C2EE-4413-AE05-681915452E68}"/>
              </a:ext>
            </a:extLst>
          </p:cNvPr>
          <p:cNvSpPr>
            <a:spLocks noGrp="1"/>
          </p:cNvSpPr>
          <p:nvPr>
            <p:ph type="body" idx="1"/>
          </p:nvPr>
        </p:nvSpPr>
        <p:spPr/>
        <p:txBody>
          <a:bodyPr>
            <a:normAutofit lnSpcReduction="10000"/>
          </a:bodyPr>
          <a:lstStyle/>
          <a:p>
            <a:r>
              <a:rPr lang="pt-BR" sz="2400" dirty="0">
                <a:solidFill>
                  <a:schemeClr val="tx1"/>
                </a:solidFill>
              </a:rPr>
              <a:t>3. </a:t>
            </a:r>
            <a:r>
              <a:rPr lang="pt-BR" sz="2400" dirty="0" err="1">
                <a:solidFill>
                  <a:schemeClr val="tx1"/>
                </a:solidFill>
              </a:rPr>
              <a:t>Blockchain</a:t>
            </a:r>
            <a:r>
              <a:rPr lang="pt-BR" sz="2400" dirty="0">
                <a:solidFill>
                  <a:schemeClr val="tx1"/>
                </a:solidFill>
              </a:rPr>
              <a:t>. </a:t>
            </a:r>
          </a:p>
          <a:p>
            <a:pPr algn="just"/>
            <a:r>
              <a:rPr lang="pt-BR" sz="2400" dirty="0">
                <a:solidFill>
                  <a:schemeClr val="tx1"/>
                </a:solidFill>
              </a:rPr>
              <a:t>Tecnologia </a:t>
            </a:r>
            <a:r>
              <a:rPr lang="pt-BR" sz="2400" dirty="0" err="1">
                <a:solidFill>
                  <a:schemeClr val="tx1"/>
                </a:solidFill>
              </a:rPr>
              <a:t>blockchain</a:t>
            </a:r>
            <a:r>
              <a:rPr lang="pt-BR" sz="2400" dirty="0">
                <a:solidFill>
                  <a:schemeClr val="tx1"/>
                </a:solidFill>
              </a:rPr>
              <a:t> é uma forma de tecnologia distribuída de livro-razão, a qual atua como um registro (uma lista) aberto e autenticado de transações de uma parte para outra (ou múltiplas partes), que não são armazenadas por uma autoridade central. Em vez disso, uma cópia é armazenada por cada usuário rodando um software </a:t>
            </a:r>
            <a:r>
              <a:rPr lang="pt-BR" sz="2400" dirty="0" err="1">
                <a:solidFill>
                  <a:schemeClr val="tx1"/>
                </a:solidFill>
              </a:rPr>
              <a:t>blockchain</a:t>
            </a:r>
            <a:r>
              <a:rPr lang="pt-BR" sz="2400" dirty="0">
                <a:solidFill>
                  <a:schemeClr val="tx1"/>
                </a:solidFill>
              </a:rPr>
              <a:t> e conectado a uma rede </a:t>
            </a:r>
            <a:r>
              <a:rPr lang="pt-BR" sz="2400" dirty="0" err="1">
                <a:solidFill>
                  <a:schemeClr val="tx1"/>
                </a:solidFill>
              </a:rPr>
              <a:t>blockchain</a:t>
            </a:r>
            <a:r>
              <a:rPr lang="pt-BR" sz="2400" dirty="0">
                <a:solidFill>
                  <a:schemeClr val="tx1"/>
                </a:solidFill>
              </a:rPr>
              <a:t> – também conhecido como nó. Ao invés de uma autoridade central manter exclusivamente a base de dados, todos os nós têm uma cópia do livro-razão, sendo que as atualizações do livro-razão </a:t>
            </a:r>
            <a:r>
              <a:rPr lang="pt-BR" sz="2400" dirty="0" err="1">
                <a:solidFill>
                  <a:schemeClr val="tx1"/>
                </a:solidFill>
              </a:rPr>
              <a:t>blockchain</a:t>
            </a:r>
            <a:r>
              <a:rPr lang="pt-BR" sz="2400" dirty="0">
                <a:solidFill>
                  <a:schemeClr val="tx1"/>
                </a:solidFill>
              </a:rPr>
              <a:t> são propagadas através da rede em minutos ou segundos (tradução livre) (Organização para a Cooperação e Desenvolvimento Econômico – OCDE).</a:t>
            </a:r>
          </a:p>
          <a:p>
            <a:endParaRPr lang="pt-BR" dirty="0"/>
          </a:p>
        </p:txBody>
      </p:sp>
    </p:spTree>
    <p:extLst>
      <p:ext uri="{BB962C8B-B14F-4D97-AF65-F5344CB8AC3E}">
        <p14:creationId xmlns:p14="http://schemas.microsoft.com/office/powerpoint/2010/main" val="1563469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B1E9F0E5-843B-41CE-B462-319E78F12A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53116" y="306282"/>
            <a:ext cx="9285767" cy="5174512"/>
          </a:xfrm>
          <a:prstGeom prst="rect">
            <a:avLst/>
          </a:prstGeom>
          <a:noFill/>
          <a:ln>
            <a:noFill/>
          </a:ln>
        </p:spPr>
      </p:pic>
      <p:sp>
        <p:nvSpPr>
          <p:cNvPr id="8" name="CaixaDeTexto 7">
            <a:extLst>
              <a:ext uri="{FF2B5EF4-FFF2-40B4-BE49-F238E27FC236}">
                <a16:creationId xmlns:a16="http://schemas.microsoft.com/office/drawing/2014/main" id="{16B18315-9D63-4289-AACF-E4316639219B}"/>
              </a:ext>
            </a:extLst>
          </p:cNvPr>
          <p:cNvSpPr txBox="1"/>
          <p:nvPr/>
        </p:nvSpPr>
        <p:spPr>
          <a:xfrm>
            <a:off x="3076353" y="5720721"/>
            <a:ext cx="6039292" cy="830997"/>
          </a:xfrm>
          <a:prstGeom prst="rect">
            <a:avLst/>
          </a:prstGeom>
          <a:noFill/>
        </p:spPr>
        <p:txBody>
          <a:bodyPr wrap="square" rtlCol="0">
            <a:spAutoFit/>
          </a:bodyPr>
          <a:lstStyle/>
          <a:p>
            <a:r>
              <a:rPr lang="pt-BR" sz="2400" dirty="0"/>
              <a:t>FONTE – TCU – ACÓRDÃO 1.613/2020 – PLENÁRIO.</a:t>
            </a:r>
          </a:p>
        </p:txBody>
      </p:sp>
    </p:spTree>
    <p:extLst>
      <p:ext uri="{BB962C8B-B14F-4D97-AF65-F5344CB8AC3E}">
        <p14:creationId xmlns:p14="http://schemas.microsoft.com/office/powerpoint/2010/main" val="417117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6A312B45-5FCE-489F-80FC-B283F2183AA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38940" y="802462"/>
            <a:ext cx="9314121" cy="4627231"/>
          </a:xfrm>
          <a:prstGeom prst="rect">
            <a:avLst/>
          </a:prstGeom>
          <a:noFill/>
          <a:ln>
            <a:noFill/>
          </a:ln>
        </p:spPr>
      </p:pic>
      <p:sp>
        <p:nvSpPr>
          <p:cNvPr id="8" name="CaixaDeTexto 7">
            <a:extLst>
              <a:ext uri="{FF2B5EF4-FFF2-40B4-BE49-F238E27FC236}">
                <a16:creationId xmlns:a16="http://schemas.microsoft.com/office/drawing/2014/main" id="{FC2710C8-6AB6-4F88-9D5D-D30383EF4BEE}"/>
              </a:ext>
            </a:extLst>
          </p:cNvPr>
          <p:cNvSpPr txBox="1"/>
          <p:nvPr/>
        </p:nvSpPr>
        <p:spPr>
          <a:xfrm>
            <a:off x="4479851" y="5613990"/>
            <a:ext cx="6081824" cy="830997"/>
          </a:xfrm>
          <a:prstGeom prst="rect">
            <a:avLst/>
          </a:prstGeom>
          <a:noFill/>
        </p:spPr>
        <p:txBody>
          <a:bodyPr wrap="square" rtlCol="0">
            <a:spAutoFit/>
          </a:bodyPr>
          <a:lstStyle/>
          <a:p>
            <a:r>
              <a:rPr lang="pt-BR" sz="2400" dirty="0"/>
              <a:t>FONTE – TCU – ACÓRDÃO 1.613/2020 – PLENÁRIO.</a:t>
            </a:r>
          </a:p>
        </p:txBody>
      </p:sp>
    </p:spTree>
    <p:extLst>
      <p:ext uri="{BB962C8B-B14F-4D97-AF65-F5344CB8AC3E}">
        <p14:creationId xmlns:p14="http://schemas.microsoft.com/office/powerpoint/2010/main" val="2382671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8222F076-453F-480B-9D55-EBFD8BAD970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61730" y="1403499"/>
            <a:ext cx="9314121" cy="4380613"/>
          </a:xfrm>
          <a:prstGeom prst="rect">
            <a:avLst/>
          </a:prstGeom>
          <a:noFill/>
          <a:ln>
            <a:noFill/>
          </a:ln>
        </p:spPr>
      </p:pic>
      <p:sp>
        <p:nvSpPr>
          <p:cNvPr id="8" name="CaixaDeTexto 7">
            <a:extLst>
              <a:ext uri="{FF2B5EF4-FFF2-40B4-BE49-F238E27FC236}">
                <a16:creationId xmlns:a16="http://schemas.microsoft.com/office/drawing/2014/main" id="{EBEEFF0C-7F82-41CC-8C8D-D20C80F5624A}"/>
              </a:ext>
            </a:extLst>
          </p:cNvPr>
          <p:cNvSpPr txBox="1"/>
          <p:nvPr/>
        </p:nvSpPr>
        <p:spPr>
          <a:xfrm>
            <a:off x="3203945" y="5784113"/>
            <a:ext cx="6138531" cy="830997"/>
          </a:xfrm>
          <a:prstGeom prst="rect">
            <a:avLst/>
          </a:prstGeom>
          <a:noFill/>
        </p:spPr>
        <p:txBody>
          <a:bodyPr wrap="square" rtlCol="0">
            <a:spAutoFit/>
          </a:bodyPr>
          <a:lstStyle/>
          <a:p>
            <a:r>
              <a:rPr lang="pt-BR" sz="2400" dirty="0"/>
              <a:t>FONTE – TCU – ACÓRDÃO 1.613/2020 – PLENÁRIO.</a:t>
            </a:r>
          </a:p>
        </p:txBody>
      </p:sp>
    </p:spTree>
    <p:extLst>
      <p:ext uri="{BB962C8B-B14F-4D97-AF65-F5344CB8AC3E}">
        <p14:creationId xmlns:p14="http://schemas.microsoft.com/office/powerpoint/2010/main" val="266305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499577EC-C6CC-FE46-B6B1-9CEB04E7B092}"/>
              </a:ext>
            </a:extLst>
          </p:cNvPr>
          <p:cNvSpPr>
            <a:spLocks noGrp="1"/>
          </p:cNvSpPr>
          <p:nvPr>
            <p:ph type="body" idx="1"/>
          </p:nvPr>
        </p:nvSpPr>
        <p:spPr>
          <a:xfrm>
            <a:off x="285261" y="631091"/>
            <a:ext cx="11551139" cy="6049109"/>
          </a:xfrm>
        </p:spPr>
        <p:txBody>
          <a:bodyPr/>
          <a:lstStyle/>
          <a:p>
            <a:pPr marL="237061" indent="0" algn="ctr">
              <a:buNone/>
            </a:pPr>
            <a:r>
              <a:rPr lang="pt-BR" dirty="0"/>
              <a:t>LEI DE MOORE</a:t>
            </a:r>
          </a:p>
          <a:p>
            <a:pPr marL="237061" indent="0" algn="ctr">
              <a:buNone/>
            </a:pPr>
            <a:endParaRPr lang="pt-BR" dirty="0"/>
          </a:p>
        </p:txBody>
      </p:sp>
      <p:pic>
        <p:nvPicPr>
          <p:cNvPr id="2" name="Imagem 1" descr="Tela de computador com texto preto sobre fundo branco&#10;&#10;Descrição gerada automaticamente">
            <a:extLst>
              <a:ext uri="{FF2B5EF4-FFF2-40B4-BE49-F238E27FC236}">
                <a16:creationId xmlns:a16="http://schemas.microsoft.com/office/drawing/2014/main" id="{2EA8354A-87A5-403A-8279-8D4032EDF362}"/>
              </a:ext>
            </a:extLst>
          </p:cNvPr>
          <p:cNvPicPr>
            <a:picLocks noChangeAspect="1"/>
          </p:cNvPicPr>
          <p:nvPr/>
        </p:nvPicPr>
        <p:blipFill>
          <a:blip r:embed="rId2"/>
          <a:stretch>
            <a:fillRect/>
          </a:stretch>
        </p:blipFill>
        <p:spPr>
          <a:xfrm>
            <a:off x="1814624" y="1587796"/>
            <a:ext cx="8562753" cy="4947328"/>
          </a:xfrm>
          <a:prstGeom prst="rect">
            <a:avLst/>
          </a:prstGeom>
        </p:spPr>
      </p:pic>
    </p:spTree>
    <p:extLst>
      <p:ext uri="{BB962C8B-B14F-4D97-AF65-F5344CB8AC3E}">
        <p14:creationId xmlns:p14="http://schemas.microsoft.com/office/powerpoint/2010/main" val="1628679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08C897BB-9631-4221-9F39-4DC0BB3A59F3}"/>
              </a:ext>
            </a:extLst>
          </p:cNvPr>
          <p:cNvSpPr>
            <a:spLocks noGrp="1"/>
          </p:cNvSpPr>
          <p:nvPr>
            <p:ph type="body" idx="1"/>
          </p:nvPr>
        </p:nvSpPr>
        <p:spPr/>
        <p:txBody>
          <a:bodyPr/>
          <a:lstStyle/>
          <a:p>
            <a:r>
              <a:rPr lang="pt-BR" sz="2667" dirty="0">
                <a:solidFill>
                  <a:schemeClr val="tx1"/>
                </a:solidFill>
              </a:rPr>
              <a:t>3.1. </a:t>
            </a:r>
            <a:r>
              <a:rPr lang="pt-BR" sz="2667" i="1" dirty="0" err="1">
                <a:solidFill>
                  <a:schemeClr val="tx1"/>
                </a:solidFill>
              </a:rPr>
              <a:t>Smart</a:t>
            </a:r>
            <a:r>
              <a:rPr lang="pt-BR" sz="2667" i="1" dirty="0">
                <a:solidFill>
                  <a:schemeClr val="tx1"/>
                </a:solidFill>
              </a:rPr>
              <a:t> </a:t>
            </a:r>
            <a:r>
              <a:rPr lang="pt-BR" sz="2667" i="1" dirty="0" err="1">
                <a:solidFill>
                  <a:schemeClr val="tx1"/>
                </a:solidFill>
              </a:rPr>
              <a:t>contracts</a:t>
            </a:r>
            <a:r>
              <a:rPr lang="pt-BR" sz="2667" dirty="0">
                <a:solidFill>
                  <a:schemeClr val="tx1"/>
                </a:solidFill>
              </a:rPr>
              <a:t>.</a:t>
            </a:r>
          </a:p>
          <a:p>
            <a:pPr marL="270927" indent="0" algn="just">
              <a:buNone/>
            </a:pPr>
            <a:endParaRPr lang="pt-BR" sz="2667" dirty="0">
              <a:solidFill>
                <a:schemeClr val="tx1"/>
              </a:solidFill>
            </a:endParaRPr>
          </a:p>
          <a:p>
            <a:pPr marL="270927" indent="0" algn="just">
              <a:buNone/>
            </a:pPr>
            <a:r>
              <a:rPr lang="pt-BR" sz="2667" b="1" dirty="0">
                <a:solidFill>
                  <a:schemeClr val="tx1"/>
                </a:solidFill>
              </a:rPr>
              <a:t>“Contratos inteligentes, ou </a:t>
            </a:r>
            <a:r>
              <a:rPr lang="pt-BR" sz="2667" b="1" dirty="0" err="1">
                <a:solidFill>
                  <a:schemeClr val="tx1"/>
                </a:solidFill>
              </a:rPr>
              <a:t>smart</a:t>
            </a:r>
            <a:r>
              <a:rPr lang="pt-BR" sz="2667" b="1" dirty="0">
                <a:solidFill>
                  <a:schemeClr val="tx1"/>
                </a:solidFill>
              </a:rPr>
              <a:t> </a:t>
            </a:r>
            <a:r>
              <a:rPr lang="pt-BR" sz="2667" b="1" dirty="0" err="1">
                <a:solidFill>
                  <a:schemeClr val="tx1"/>
                </a:solidFill>
              </a:rPr>
              <a:t>contracts</a:t>
            </a:r>
            <a:r>
              <a:rPr lang="pt-BR" sz="2667" b="1" dirty="0">
                <a:solidFill>
                  <a:schemeClr val="tx1"/>
                </a:solidFill>
              </a:rPr>
              <a:t>, são código-fonte em linguagem de programação (scripts) , que podem ser definidos e auto executados em uma infraestrutura de blockchain ou DLT. A definição e execução de um contrato inteligente nestes ambientes se dá sem a necessidade de intermediários.” (Acórdão 1.613/2020 – TCU)</a:t>
            </a:r>
          </a:p>
        </p:txBody>
      </p:sp>
    </p:spTree>
    <p:extLst>
      <p:ext uri="{BB962C8B-B14F-4D97-AF65-F5344CB8AC3E}">
        <p14:creationId xmlns:p14="http://schemas.microsoft.com/office/powerpoint/2010/main" val="4083621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08C897BB-9631-4221-9F39-4DC0BB3A59F3}"/>
              </a:ext>
            </a:extLst>
          </p:cNvPr>
          <p:cNvSpPr>
            <a:spLocks noGrp="1"/>
          </p:cNvSpPr>
          <p:nvPr>
            <p:ph type="body" idx="1"/>
          </p:nvPr>
        </p:nvSpPr>
        <p:spPr>
          <a:xfrm>
            <a:off x="559558" y="358254"/>
            <a:ext cx="11022842" cy="6301853"/>
          </a:xfrm>
        </p:spPr>
        <p:txBody>
          <a:bodyPr>
            <a:noAutofit/>
          </a:bodyPr>
          <a:lstStyle/>
          <a:p>
            <a:pPr algn="l"/>
            <a:endParaRPr lang="pt-BR" sz="1800" b="0" i="0" dirty="0">
              <a:solidFill>
                <a:schemeClr val="tx1"/>
              </a:solidFill>
              <a:effectLst/>
              <a:latin typeface="Segoe UI" panose="020B0502040204020203" pitchFamily="34" charset="0"/>
            </a:endParaRPr>
          </a:p>
          <a:p>
            <a:pPr algn="l"/>
            <a:r>
              <a:rPr lang="pt-BR" sz="1600" b="0" i="0" dirty="0">
                <a:solidFill>
                  <a:schemeClr val="tx1"/>
                </a:solidFill>
                <a:effectLst/>
                <a:latin typeface="Segoe UI" panose="020B0502040204020203" pitchFamily="34" charset="0"/>
              </a:rPr>
              <a:t>“A utilização de contratos inteligentes provê as seguintes vantagens:</a:t>
            </a:r>
          </a:p>
          <a:p>
            <a:pPr algn="l"/>
            <a:r>
              <a:rPr lang="pt-BR" sz="1600" b="0" i="0" dirty="0">
                <a:solidFill>
                  <a:schemeClr val="tx1"/>
                </a:solidFill>
                <a:effectLst/>
                <a:latin typeface="Segoe UI" panose="020B0502040204020203" pitchFamily="34" charset="0"/>
              </a:rPr>
              <a:t>a. </a:t>
            </a:r>
            <a:r>
              <a:rPr lang="pt-BR" sz="1600" b="1" i="0" dirty="0">
                <a:solidFill>
                  <a:schemeClr val="tx1"/>
                </a:solidFill>
                <a:effectLst/>
                <a:latin typeface="Segoe UI" panose="020B0502040204020203" pitchFamily="34" charset="0"/>
              </a:rPr>
              <a:t>Transparência:</a:t>
            </a:r>
            <a:r>
              <a:rPr lang="pt-BR" sz="1600" b="0" i="0" dirty="0">
                <a:solidFill>
                  <a:schemeClr val="tx1"/>
                </a:solidFill>
                <a:effectLst/>
                <a:latin typeface="Segoe UI" panose="020B0502040204020203" pitchFamily="34" charset="0"/>
              </a:rPr>
              <a:t> contratos inteligentes podem ser escritos e verificados a qualquer momento por todas as partes envolvidas, que podem verificar o código-fonte do contrato. E o mais importante, a execução do contrato fica totalmente registrada, reduzindo o número de disputas judiciais em torno de sua definição e execução;</a:t>
            </a:r>
          </a:p>
          <a:p>
            <a:pPr algn="l"/>
            <a:r>
              <a:rPr lang="pt-BR" sz="1600" b="0" i="0" dirty="0">
                <a:solidFill>
                  <a:schemeClr val="tx1"/>
                </a:solidFill>
                <a:effectLst/>
                <a:latin typeface="Segoe UI" panose="020B0502040204020203" pitchFamily="34" charset="0"/>
              </a:rPr>
              <a:t>b. </a:t>
            </a:r>
            <a:r>
              <a:rPr lang="pt-BR" sz="1600" b="1" i="0" dirty="0">
                <a:solidFill>
                  <a:schemeClr val="tx1"/>
                </a:solidFill>
                <a:effectLst/>
                <a:latin typeface="Segoe UI" panose="020B0502040204020203" pitchFamily="34" charset="0"/>
              </a:rPr>
              <a:t>Menor prazo para execução:</a:t>
            </a:r>
            <a:r>
              <a:rPr lang="pt-BR" sz="1600" b="0" i="0" dirty="0">
                <a:solidFill>
                  <a:schemeClr val="tx1"/>
                </a:solidFill>
                <a:effectLst/>
                <a:latin typeface="Segoe UI" panose="020B0502040204020203" pitchFamily="34" charset="0"/>
              </a:rPr>
              <a:t> intermediários humanos podem causar todo tipo de atraso na elaboração e execução de contratos. A eliminação dos passos manuais torna, portanto, a execução do contrato mais rápida e eficiente;</a:t>
            </a:r>
          </a:p>
          <a:p>
            <a:pPr algn="l"/>
            <a:r>
              <a:rPr lang="pt-BR" sz="1600" b="0" i="0" dirty="0">
                <a:solidFill>
                  <a:schemeClr val="tx1"/>
                </a:solidFill>
                <a:effectLst/>
                <a:latin typeface="Segoe UI" panose="020B0502040204020203" pitchFamily="34" charset="0"/>
              </a:rPr>
              <a:t>c. </a:t>
            </a:r>
            <a:r>
              <a:rPr lang="pt-BR" sz="1600" b="1" i="0" dirty="0">
                <a:solidFill>
                  <a:schemeClr val="tx1"/>
                </a:solidFill>
                <a:effectLst/>
                <a:latin typeface="Segoe UI" panose="020B0502040204020203" pitchFamily="34" charset="0"/>
              </a:rPr>
              <a:t>Precisão:</a:t>
            </a:r>
            <a:r>
              <a:rPr lang="pt-BR" sz="1600" b="0" i="0" dirty="0">
                <a:solidFill>
                  <a:schemeClr val="tx1"/>
                </a:solidFill>
                <a:effectLst/>
                <a:latin typeface="Segoe UI" panose="020B0502040204020203" pitchFamily="34" charset="0"/>
              </a:rPr>
              <a:t> como o contrato é descrito por um algoritmo computacional, sua execução é precisa, salvo se houver erro de programação. Qualquer condição não cumprida no contrato gera erro de execução. Contratos em papel podem dar margem a interpretações diversas, causando imprecisão;</a:t>
            </a:r>
          </a:p>
          <a:p>
            <a:pPr algn="l"/>
            <a:r>
              <a:rPr lang="pt-BR" sz="1600" b="0" i="0" dirty="0">
                <a:solidFill>
                  <a:schemeClr val="tx1"/>
                </a:solidFill>
                <a:effectLst/>
                <a:latin typeface="Segoe UI" panose="020B0502040204020203" pitchFamily="34" charset="0"/>
              </a:rPr>
              <a:t>d. </a:t>
            </a:r>
            <a:r>
              <a:rPr lang="pt-BR" sz="1600" b="1" i="0" dirty="0">
                <a:solidFill>
                  <a:schemeClr val="tx1"/>
                </a:solidFill>
                <a:effectLst/>
                <a:latin typeface="Segoe UI" panose="020B0502040204020203" pitchFamily="34" charset="0"/>
              </a:rPr>
              <a:t>Segurança:</a:t>
            </a:r>
            <a:r>
              <a:rPr lang="pt-BR" sz="1600" b="0" i="0" dirty="0">
                <a:solidFill>
                  <a:schemeClr val="tx1"/>
                </a:solidFill>
                <a:effectLst/>
                <a:latin typeface="Segoe UI" panose="020B0502040204020203" pitchFamily="34" charset="0"/>
              </a:rPr>
              <a:t> a infraestrutura de DLT garante a segurança em contratos inteligentes, que são assinados por chaves criptográficas e não podem ser violados por terceiros sem permissão de acesso;</a:t>
            </a:r>
          </a:p>
          <a:p>
            <a:pPr algn="l"/>
            <a:r>
              <a:rPr lang="pt-BR" sz="1600" b="0" i="0" dirty="0">
                <a:solidFill>
                  <a:schemeClr val="tx1"/>
                </a:solidFill>
                <a:effectLst/>
                <a:latin typeface="Segoe UI" panose="020B0502040204020203" pitchFamily="34" charset="0"/>
              </a:rPr>
              <a:t>e. </a:t>
            </a:r>
            <a:r>
              <a:rPr lang="pt-BR" sz="1600" b="1" i="0" dirty="0">
                <a:solidFill>
                  <a:schemeClr val="tx1"/>
                </a:solidFill>
                <a:effectLst/>
                <a:latin typeface="Segoe UI" panose="020B0502040204020203" pitchFamily="34" charset="0"/>
              </a:rPr>
              <a:t>Rastreabilidade:</a:t>
            </a:r>
            <a:r>
              <a:rPr lang="pt-BR" sz="1600" b="0" i="0" dirty="0">
                <a:solidFill>
                  <a:schemeClr val="tx1"/>
                </a:solidFill>
                <a:effectLst/>
                <a:latin typeface="Segoe UI" panose="020B0502040204020203" pitchFamily="34" charset="0"/>
              </a:rPr>
              <a:t> todos os dados, de cada execução das "funções" do contrato ficam armazenados na DLT, permitindo que a execução do contrato seja auditável a qualquer tempo;</a:t>
            </a:r>
          </a:p>
          <a:p>
            <a:pPr algn="l"/>
            <a:r>
              <a:rPr lang="pt-BR" sz="1600" b="0" i="0" dirty="0">
                <a:solidFill>
                  <a:schemeClr val="tx1"/>
                </a:solidFill>
                <a:effectLst/>
                <a:latin typeface="Segoe UI" panose="020B0502040204020203" pitchFamily="34" charset="0"/>
              </a:rPr>
              <a:t>f. </a:t>
            </a:r>
            <a:r>
              <a:rPr lang="pt-BR" sz="1600" b="1" i="0" dirty="0">
                <a:solidFill>
                  <a:schemeClr val="tx1"/>
                </a:solidFill>
                <a:effectLst/>
                <a:latin typeface="Segoe UI" panose="020B0502040204020203" pitchFamily="34" charset="0"/>
              </a:rPr>
              <a:t>Menor custo:</a:t>
            </a:r>
            <a:r>
              <a:rPr lang="pt-BR" sz="1600" b="0" i="0" dirty="0">
                <a:solidFill>
                  <a:schemeClr val="tx1"/>
                </a:solidFill>
                <a:effectLst/>
                <a:latin typeface="Segoe UI" panose="020B0502040204020203" pitchFamily="34" charset="0"/>
              </a:rPr>
              <a:t> por sua natureza digital e eliminação de intermediários, os contratos inteligentes reduzem os custos de execução;</a:t>
            </a:r>
          </a:p>
          <a:p>
            <a:pPr algn="l"/>
            <a:r>
              <a:rPr lang="pt-BR" sz="1600" b="0" i="0" dirty="0">
                <a:solidFill>
                  <a:schemeClr val="tx1"/>
                </a:solidFill>
                <a:effectLst/>
                <a:latin typeface="Segoe UI" panose="020B0502040204020203" pitchFamily="34" charset="0"/>
              </a:rPr>
              <a:t>g. </a:t>
            </a:r>
            <a:r>
              <a:rPr lang="pt-BR" sz="1600" b="1" i="0" dirty="0">
                <a:solidFill>
                  <a:schemeClr val="tx1"/>
                </a:solidFill>
                <a:effectLst/>
                <a:latin typeface="Segoe UI" panose="020B0502040204020203" pitchFamily="34" charset="0"/>
              </a:rPr>
              <a:t>Confiança:</a:t>
            </a:r>
            <a:r>
              <a:rPr lang="pt-BR" sz="1600" b="0" i="0" dirty="0">
                <a:solidFill>
                  <a:schemeClr val="tx1"/>
                </a:solidFill>
                <a:effectLst/>
                <a:latin typeface="Segoe UI" panose="020B0502040204020203" pitchFamily="34" charset="0"/>
              </a:rPr>
              <a:t> as características citadas acima levam à maior confiança entre as partes envolvidas no contrato.” </a:t>
            </a:r>
            <a:r>
              <a:rPr lang="pt-BR" sz="1600" b="1" dirty="0">
                <a:solidFill>
                  <a:schemeClr val="tx1"/>
                </a:solidFill>
              </a:rPr>
              <a:t>(Acórdão 1.613/2020 – TCU)</a:t>
            </a:r>
            <a:endParaRPr lang="pt-BR" sz="1600" b="0" i="0" dirty="0">
              <a:solidFill>
                <a:schemeClr val="tx1"/>
              </a:solidFill>
              <a:effectLst/>
              <a:latin typeface="Segoe UI" panose="020B0502040204020203" pitchFamily="34" charset="0"/>
            </a:endParaRPr>
          </a:p>
        </p:txBody>
      </p:sp>
    </p:spTree>
    <p:extLst>
      <p:ext uri="{BB962C8B-B14F-4D97-AF65-F5344CB8AC3E}">
        <p14:creationId xmlns:p14="http://schemas.microsoft.com/office/powerpoint/2010/main" val="2769546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08C897BB-9631-4221-9F39-4DC0BB3A59F3}"/>
              </a:ext>
            </a:extLst>
          </p:cNvPr>
          <p:cNvSpPr>
            <a:spLocks noGrp="1"/>
          </p:cNvSpPr>
          <p:nvPr>
            <p:ph type="body" idx="1"/>
          </p:nvPr>
        </p:nvSpPr>
        <p:spPr/>
        <p:txBody>
          <a:bodyPr/>
          <a:lstStyle/>
          <a:p>
            <a:r>
              <a:rPr lang="pt-BR" sz="2667" dirty="0">
                <a:solidFill>
                  <a:schemeClr val="tx1"/>
                </a:solidFill>
              </a:rPr>
              <a:t>4. Internet das coisas.</a:t>
            </a:r>
          </a:p>
          <a:p>
            <a:pPr marL="270927" indent="0" algn="just">
              <a:buNone/>
            </a:pPr>
            <a:endParaRPr lang="pt-BR" sz="2667" dirty="0">
              <a:solidFill>
                <a:schemeClr val="tx1"/>
              </a:solidFill>
            </a:endParaRPr>
          </a:p>
          <a:p>
            <a:pPr marL="270927" indent="0" algn="just">
              <a:buNone/>
            </a:pPr>
            <a:r>
              <a:rPr lang="pt-BR" sz="2667" dirty="0">
                <a:solidFill>
                  <a:schemeClr val="tx1"/>
                </a:solidFill>
              </a:rPr>
              <a:t>“A </a:t>
            </a:r>
            <a:r>
              <a:rPr lang="pt-BR" sz="2667" dirty="0" err="1">
                <a:solidFill>
                  <a:schemeClr val="tx1"/>
                </a:solidFill>
              </a:rPr>
              <a:t>IoT</a:t>
            </a:r>
            <a:r>
              <a:rPr lang="pt-BR" sz="2667" dirty="0">
                <a:solidFill>
                  <a:schemeClr val="tx1"/>
                </a:solidFill>
              </a:rPr>
              <a:t> é um elemento central da infraestrutura da Quarta Revolução Industrial. Trata de uma gama de sensores inteligentes conectados que coletam, processam e transformam os dados de acordo com a necessidade; os dados são, então, enviados para outros dispositivos ou indivíduos para atender aos objetivos de um sistema de usuário.” (Klaus </a:t>
            </a:r>
            <a:r>
              <a:rPr lang="pt-BR" sz="2667" dirty="0" err="1">
                <a:solidFill>
                  <a:schemeClr val="tx1"/>
                </a:solidFill>
              </a:rPr>
              <a:t>Schwab</a:t>
            </a:r>
            <a:r>
              <a:rPr lang="pt-BR" sz="2667" dirty="0">
                <a:solidFill>
                  <a:schemeClr val="tx1"/>
                </a:solidFill>
              </a:rPr>
              <a:t>)</a:t>
            </a:r>
          </a:p>
          <a:p>
            <a:endParaRPr lang="pt-BR" dirty="0">
              <a:solidFill>
                <a:schemeClr val="tx1"/>
              </a:solidFill>
            </a:endParaRPr>
          </a:p>
        </p:txBody>
      </p:sp>
    </p:spTree>
    <p:extLst>
      <p:ext uri="{BB962C8B-B14F-4D97-AF65-F5344CB8AC3E}">
        <p14:creationId xmlns:p14="http://schemas.microsoft.com/office/powerpoint/2010/main" val="3084945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Uma imagem contendo pessoa, homem, ao ar livre&#10;&#10;Descrição gerada automaticamente">
            <a:extLst>
              <a:ext uri="{FF2B5EF4-FFF2-40B4-BE49-F238E27FC236}">
                <a16:creationId xmlns:a16="http://schemas.microsoft.com/office/drawing/2014/main" id="{3F1937E5-4DA3-4DC5-817C-5B4D4DC8F64A}"/>
              </a:ext>
            </a:extLst>
          </p:cNvPr>
          <p:cNvPicPr>
            <a:picLocks noChangeAspect="1"/>
          </p:cNvPicPr>
          <p:nvPr/>
        </p:nvPicPr>
        <p:blipFill rotWithShape="1">
          <a:blip r:embed="rId2">
            <a:extLst>
              <a:ext uri="{28A0092B-C50C-407E-A947-70E740481C1C}">
                <a14:useLocalDpi xmlns:a14="http://schemas.microsoft.com/office/drawing/2010/main" val="0"/>
              </a:ext>
            </a:extLst>
          </a:blip>
          <a:srcRect r="888" b="-1"/>
          <a:stretch/>
        </p:blipFill>
        <p:spPr>
          <a:xfrm>
            <a:off x="1" y="0"/>
            <a:ext cx="12191999" cy="6857999"/>
          </a:xfrm>
          <a:prstGeom prst="rect">
            <a:avLst/>
          </a:prstGeom>
        </p:spPr>
      </p:pic>
      <p:sp>
        <p:nvSpPr>
          <p:cNvPr id="8" name="CaixaDeTexto 7">
            <a:extLst>
              <a:ext uri="{FF2B5EF4-FFF2-40B4-BE49-F238E27FC236}">
                <a16:creationId xmlns:a16="http://schemas.microsoft.com/office/drawing/2014/main" id="{3FCAD3C3-99BB-4284-A4C7-ACC23BA15A30}"/>
              </a:ext>
            </a:extLst>
          </p:cNvPr>
          <p:cNvSpPr txBox="1"/>
          <p:nvPr/>
        </p:nvSpPr>
        <p:spPr>
          <a:xfrm rot="10800000" flipH="1" flipV="1">
            <a:off x="940108" y="4056034"/>
            <a:ext cx="3892625" cy="913007"/>
          </a:xfrm>
          <a:prstGeom prst="rect">
            <a:avLst/>
          </a:prstGeom>
          <a:noFill/>
        </p:spPr>
        <p:txBody>
          <a:bodyPr wrap="square" rtlCol="0">
            <a:spAutoFit/>
          </a:bodyPr>
          <a:lstStyle/>
          <a:p>
            <a:r>
              <a:rPr lang="pt-BR" sz="5333" dirty="0"/>
              <a:t>SINAPSES</a:t>
            </a:r>
          </a:p>
        </p:txBody>
      </p:sp>
      <p:sp>
        <p:nvSpPr>
          <p:cNvPr id="10" name="CaixaDeTexto 9">
            <a:extLst>
              <a:ext uri="{FF2B5EF4-FFF2-40B4-BE49-F238E27FC236}">
                <a16:creationId xmlns:a16="http://schemas.microsoft.com/office/drawing/2014/main" id="{4379603D-68D5-4AFB-A32D-4D570835DA1E}"/>
              </a:ext>
            </a:extLst>
          </p:cNvPr>
          <p:cNvSpPr txBox="1"/>
          <p:nvPr/>
        </p:nvSpPr>
        <p:spPr>
          <a:xfrm>
            <a:off x="940105" y="954794"/>
            <a:ext cx="2923143" cy="913007"/>
          </a:xfrm>
          <a:prstGeom prst="rect">
            <a:avLst/>
          </a:prstGeom>
          <a:noFill/>
        </p:spPr>
        <p:txBody>
          <a:bodyPr wrap="square" rtlCol="0">
            <a:spAutoFit/>
          </a:bodyPr>
          <a:lstStyle/>
          <a:p>
            <a:r>
              <a:rPr lang="pt-BR" sz="5333" dirty="0"/>
              <a:t>VICTOR</a:t>
            </a:r>
            <a:r>
              <a:rPr lang="pt-BR" sz="2400" dirty="0">
                <a:solidFill>
                  <a:schemeClr val="bg1"/>
                </a:solidFill>
              </a:rPr>
              <a:t> </a:t>
            </a:r>
          </a:p>
        </p:txBody>
      </p:sp>
      <p:sp>
        <p:nvSpPr>
          <p:cNvPr id="12" name="CaixaDeTexto 11">
            <a:extLst>
              <a:ext uri="{FF2B5EF4-FFF2-40B4-BE49-F238E27FC236}">
                <a16:creationId xmlns:a16="http://schemas.microsoft.com/office/drawing/2014/main" id="{3C1207CD-6D98-4DF1-BAE0-268CB5EE1FA3}"/>
              </a:ext>
            </a:extLst>
          </p:cNvPr>
          <p:cNvSpPr txBox="1"/>
          <p:nvPr/>
        </p:nvSpPr>
        <p:spPr>
          <a:xfrm>
            <a:off x="8123104" y="4157031"/>
            <a:ext cx="2688115" cy="913007"/>
          </a:xfrm>
          <a:prstGeom prst="rect">
            <a:avLst/>
          </a:prstGeom>
          <a:noFill/>
        </p:spPr>
        <p:txBody>
          <a:bodyPr wrap="square" rtlCol="0">
            <a:spAutoFit/>
          </a:bodyPr>
          <a:lstStyle/>
          <a:p>
            <a:r>
              <a:rPr lang="pt-BR" sz="5333" dirty="0"/>
              <a:t>RADAR</a:t>
            </a:r>
          </a:p>
        </p:txBody>
      </p:sp>
      <p:sp>
        <p:nvSpPr>
          <p:cNvPr id="16" name="CaixaDeTexto 15">
            <a:extLst>
              <a:ext uri="{FF2B5EF4-FFF2-40B4-BE49-F238E27FC236}">
                <a16:creationId xmlns:a16="http://schemas.microsoft.com/office/drawing/2014/main" id="{43A20EDF-9641-451C-AD54-6B4ECD992E30}"/>
              </a:ext>
            </a:extLst>
          </p:cNvPr>
          <p:cNvSpPr txBox="1"/>
          <p:nvPr/>
        </p:nvSpPr>
        <p:spPr>
          <a:xfrm>
            <a:off x="7170118" y="2485153"/>
            <a:ext cx="2297044" cy="913007"/>
          </a:xfrm>
          <a:prstGeom prst="rect">
            <a:avLst/>
          </a:prstGeom>
          <a:noFill/>
        </p:spPr>
        <p:txBody>
          <a:bodyPr wrap="square" rtlCol="0">
            <a:spAutoFit/>
          </a:bodyPr>
          <a:lstStyle/>
          <a:p>
            <a:r>
              <a:rPr lang="pt-BR" sz="5333" dirty="0"/>
              <a:t>RAFA</a:t>
            </a:r>
          </a:p>
        </p:txBody>
      </p:sp>
      <p:sp>
        <p:nvSpPr>
          <p:cNvPr id="18" name="CaixaDeTexto 17">
            <a:extLst>
              <a:ext uri="{FF2B5EF4-FFF2-40B4-BE49-F238E27FC236}">
                <a16:creationId xmlns:a16="http://schemas.microsoft.com/office/drawing/2014/main" id="{97C1540B-D086-484E-AE8C-97F9A2E18D8D}"/>
              </a:ext>
            </a:extLst>
          </p:cNvPr>
          <p:cNvSpPr txBox="1"/>
          <p:nvPr/>
        </p:nvSpPr>
        <p:spPr>
          <a:xfrm>
            <a:off x="5219227" y="4984462"/>
            <a:ext cx="2517381" cy="913007"/>
          </a:xfrm>
          <a:prstGeom prst="rect">
            <a:avLst/>
          </a:prstGeom>
          <a:noFill/>
        </p:spPr>
        <p:txBody>
          <a:bodyPr wrap="square" rtlCol="0">
            <a:spAutoFit/>
          </a:bodyPr>
          <a:lstStyle/>
          <a:p>
            <a:r>
              <a:rPr lang="pt-BR" sz="5333" dirty="0"/>
              <a:t>ALICE</a:t>
            </a:r>
          </a:p>
        </p:txBody>
      </p:sp>
      <p:sp>
        <p:nvSpPr>
          <p:cNvPr id="20" name="CaixaDeTexto 19">
            <a:extLst>
              <a:ext uri="{FF2B5EF4-FFF2-40B4-BE49-F238E27FC236}">
                <a16:creationId xmlns:a16="http://schemas.microsoft.com/office/drawing/2014/main" id="{3E189DF8-47C9-433A-A04A-5255111CE172}"/>
              </a:ext>
            </a:extLst>
          </p:cNvPr>
          <p:cNvSpPr txBox="1"/>
          <p:nvPr/>
        </p:nvSpPr>
        <p:spPr>
          <a:xfrm>
            <a:off x="4099873" y="2817389"/>
            <a:ext cx="1844023" cy="913007"/>
          </a:xfrm>
          <a:prstGeom prst="rect">
            <a:avLst/>
          </a:prstGeom>
          <a:noFill/>
        </p:spPr>
        <p:txBody>
          <a:bodyPr wrap="square" rtlCol="0">
            <a:spAutoFit/>
          </a:bodyPr>
          <a:lstStyle/>
          <a:p>
            <a:r>
              <a:rPr lang="pt-BR" sz="5333" dirty="0"/>
              <a:t>ELIS</a:t>
            </a:r>
          </a:p>
        </p:txBody>
      </p:sp>
      <p:sp>
        <p:nvSpPr>
          <p:cNvPr id="2" name="CaixaDeTexto 1">
            <a:extLst>
              <a:ext uri="{FF2B5EF4-FFF2-40B4-BE49-F238E27FC236}">
                <a16:creationId xmlns:a16="http://schemas.microsoft.com/office/drawing/2014/main" id="{E83A46F6-A0A2-E2E2-FB47-9E58DF737051}"/>
              </a:ext>
            </a:extLst>
          </p:cNvPr>
          <p:cNvSpPr txBox="1"/>
          <p:nvPr/>
        </p:nvSpPr>
        <p:spPr>
          <a:xfrm>
            <a:off x="3712190" y="1068119"/>
            <a:ext cx="3863247" cy="913007"/>
          </a:xfrm>
          <a:prstGeom prst="rect">
            <a:avLst/>
          </a:prstGeom>
          <a:noFill/>
        </p:spPr>
        <p:txBody>
          <a:bodyPr wrap="square" rtlCol="0">
            <a:spAutoFit/>
          </a:bodyPr>
          <a:lstStyle/>
          <a:p>
            <a:r>
              <a:rPr lang="pt-BR" sz="5333" dirty="0"/>
              <a:t>HÉRCULES</a:t>
            </a:r>
            <a:r>
              <a:rPr lang="pt-BR" dirty="0"/>
              <a:t> </a:t>
            </a:r>
          </a:p>
        </p:txBody>
      </p:sp>
    </p:spTree>
    <p:extLst>
      <p:ext uri="{BB962C8B-B14F-4D97-AF65-F5344CB8AC3E}">
        <p14:creationId xmlns:p14="http://schemas.microsoft.com/office/powerpoint/2010/main" val="3824005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08C897BB-9631-4221-9F39-4DC0BB3A59F3}"/>
              </a:ext>
            </a:extLst>
          </p:cNvPr>
          <p:cNvSpPr>
            <a:spLocks noGrp="1"/>
          </p:cNvSpPr>
          <p:nvPr>
            <p:ph type="body" idx="1"/>
          </p:nvPr>
        </p:nvSpPr>
        <p:spPr>
          <a:xfrm>
            <a:off x="609600" y="1064525"/>
            <a:ext cx="10972800" cy="5061109"/>
          </a:xfrm>
        </p:spPr>
        <p:txBody>
          <a:bodyPr/>
          <a:lstStyle/>
          <a:p>
            <a:endParaRPr lang="pt-BR" sz="2667" dirty="0">
              <a:solidFill>
                <a:schemeClr val="tx1"/>
              </a:solidFill>
            </a:endParaRPr>
          </a:p>
          <a:p>
            <a:r>
              <a:rPr lang="pt-BR" sz="2667" dirty="0">
                <a:solidFill>
                  <a:schemeClr val="tx1"/>
                </a:solidFill>
              </a:rPr>
              <a:t>5. Tecnologia no contexto jurídico. </a:t>
            </a:r>
          </a:p>
          <a:p>
            <a:endParaRPr lang="pt-BR" sz="2667" dirty="0">
              <a:solidFill>
                <a:schemeClr val="tx1"/>
              </a:solidFill>
            </a:endParaRPr>
          </a:p>
          <a:p>
            <a:r>
              <a:rPr lang="pt-BR" sz="2667" dirty="0">
                <a:solidFill>
                  <a:schemeClr val="tx1"/>
                </a:solidFill>
              </a:rPr>
              <a:t>5.1. Direito da Inteligência Artificial. </a:t>
            </a:r>
          </a:p>
          <a:p>
            <a:endParaRPr lang="pt-BR" sz="2667" dirty="0">
              <a:solidFill>
                <a:schemeClr val="tx1"/>
              </a:solidFill>
            </a:endParaRPr>
          </a:p>
          <a:p>
            <a:r>
              <a:rPr lang="pt-BR" sz="2667" dirty="0">
                <a:solidFill>
                  <a:schemeClr val="tx1"/>
                </a:solidFill>
              </a:rPr>
              <a:t>5.2. Impactos nos mais diversos ramos jurídicos: a) Direito Civil; b) Direito Administrativo; c) Direito Empresarial; d) Direito Constitucional e etc. </a:t>
            </a:r>
          </a:p>
          <a:p>
            <a:endParaRPr lang="pt-BR" dirty="0">
              <a:solidFill>
                <a:schemeClr val="tx1"/>
              </a:solidFill>
            </a:endParaRPr>
          </a:p>
        </p:txBody>
      </p:sp>
    </p:spTree>
    <p:extLst>
      <p:ext uri="{BB962C8B-B14F-4D97-AF65-F5344CB8AC3E}">
        <p14:creationId xmlns:p14="http://schemas.microsoft.com/office/powerpoint/2010/main" val="3215154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aixaDeTexto 19">
            <a:extLst>
              <a:ext uri="{FF2B5EF4-FFF2-40B4-BE49-F238E27FC236}">
                <a16:creationId xmlns:a16="http://schemas.microsoft.com/office/drawing/2014/main" id="{3E189DF8-47C9-433A-A04A-5255111CE172}"/>
              </a:ext>
            </a:extLst>
          </p:cNvPr>
          <p:cNvSpPr txBox="1"/>
          <p:nvPr/>
        </p:nvSpPr>
        <p:spPr>
          <a:xfrm>
            <a:off x="4099873" y="2817389"/>
            <a:ext cx="1844023" cy="913007"/>
          </a:xfrm>
          <a:prstGeom prst="rect">
            <a:avLst/>
          </a:prstGeom>
          <a:noFill/>
        </p:spPr>
        <p:txBody>
          <a:bodyPr wrap="square" rtlCol="0">
            <a:spAutoFit/>
          </a:bodyPr>
          <a:lstStyle/>
          <a:p>
            <a:r>
              <a:rPr lang="pt-BR" sz="5333" dirty="0">
                <a:solidFill>
                  <a:schemeClr val="bg1"/>
                </a:solidFill>
              </a:rPr>
              <a:t>ELIS</a:t>
            </a:r>
          </a:p>
        </p:txBody>
      </p:sp>
      <p:graphicFrame>
        <p:nvGraphicFramePr>
          <p:cNvPr id="2" name="Diagrama 1">
            <a:extLst>
              <a:ext uri="{FF2B5EF4-FFF2-40B4-BE49-F238E27FC236}">
                <a16:creationId xmlns:a16="http://schemas.microsoft.com/office/drawing/2014/main" id="{B9F5CB21-DBE4-7953-7E7A-E5EAE1E7F659}"/>
              </a:ext>
            </a:extLst>
          </p:cNvPr>
          <p:cNvGraphicFramePr/>
          <p:nvPr>
            <p:extLst>
              <p:ext uri="{D42A27DB-BD31-4B8C-83A1-F6EECF244321}">
                <p14:modId xmlns:p14="http://schemas.microsoft.com/office/powerpoint/2010/main" val="4286575859"/>
              </p:ext>
            </p:extLst>
          </p:nvPr>
        </p:nvGraphicFramePr>
        <p:xfrm>
          <a:off x="1910687" y="1207140"/>
          <a:ext cx="8679976" cy="4743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aixaDeTexto 2">
            <a:extLst>
              <a:ext uri="{FF2B5EF4-FFF2-40B4-BE49-F238E27FC236}">
                <a16:creationId xmlns:a16="http://schemas.microsoft.com/office/drawing/2014/main" id="{4A2A6D12-F206-8184-9BBA-D6ADB6A0B148}"/>
              </a:ext>
            </a:extLst>
          </p:cNvPr>
          <p:cNvSpPr txBox="1"/>
          <p:nvPr/>
        </p:nvSpPr>
        <p:spPr>
          <a:xfrm>
            <a:off x="3398293" y="545910"/>
            <a:ext cx="5336274" cy="461665"/>
          </a:xfrm>
          <a:prstGeom prst="rect">
            <a:avLst/>
          </a:prstGeom>
          <a:noFill/>
        </p:spPr>
        <p:txBody>
          <a:bodyPr wrap="square" rtlCol="0">
            <a:spAutoFit/>
          </a:bodyPr>
          <a:lstStyle/>
          <a:p>
            <a:pPr algn="ctr"/>
            <a:r>
              <a:rPr lang="pt-BR" sz="2400" dirty="0"/>
              <a:t>EVOLUÇÃO DO SISTEMA DE JUSTIÇA </a:t>
            </a:r>
          </a:p>
        </p:txBody>
      </p:sp>
    </p:spTree>
    <p:extLst>
      <p:ext uri="{BB962C8B-B14F-4D97-AF65-F5344CB8AC3E}">
        <p14:creationId xmlns:p14="http://schemas.microsoft.com/office/powerpoint/2010/main" val="3288578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08C897BB-9631-4221-9F39-4DC0BB3A59F3}"/>
              </a:ext>
            </a:extLst>
          </p:cNvPr>
          <p:cNvSpPr>
            <a:spLocks noGrp="1"/>
          </p:cNvSpPr>
          <p:nvPr>
            <p:ph type="body" idx="1"/>
          </p:nvPr>
        </p:nvSpPr>
        <p:spPr>
          <a:xfrm>
            <a:off x="609600" y="1064525"/>
            <a:ext cx="10972800" cy="5061109"/>
          </a:xfrm>
        </p:spPr>
        <p:txBody>
          <a:bodyPr>
            <a:normAutofit lnSpcReduction="10000"/>
          </a:bodyPr>
          <a:lstStyle/>
          <a:p>
            <a:pPr marL="270927" indent="0" algn="just">
              <a:buNone/>
            </a:pPr>
            <a:r>
              <a:rPr lang="pt-BR"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6</a:t>
            </a:r>
            <a:r>
              <a:rPr lang="pt-BR"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As normas processuais fundamentais à luz das novas tecnologias</a:t>
            </a:r>
          </a:p>
          <a:p>
            <a:pPr algn="just"/>
            <a:endParaRPr lang="pt-BR"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pt-BR"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 A</a:t>
            </a:r>
            <a:r>
              <a:rPr lang="pt-BR"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cesso à justiça; </a:t>
            </a:r>
          </a:p>
          <a:p>
            <a:pPr marL="0" indent="0">
              <a:buNone/>
            </a:pPr>
            <a:r>
              <a:rPr lang="pt-BR"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b) D</a:t>
            </a:r>
            <a:r>
              <a:rPr lang="pt-BR"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evido processo legal; </a:t>
            </a:r>
          </a:p>
          <a:p>
            <a:pPr marL="0" indent="0">
              <a:buNone/>
            </a:pPr>
            <a:r>
              <a:rPr lang="pt-BR"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c) I</a:t>
            </a:r>
            <a:r>
              <a:rPr lang="pt-BR"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sonomia; </a:t>
            </a:r>
          </a:p>
          <a:p>
            <a:pPr marL="0" indent="0">
              <a:buNone/>
            </a:pPr>
            <a:r>
              <a:rPr lang="pt-BR"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d) P</a:t>
            </a:r>
            <a:r>
              <a:rPr lang="pt-BR"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ublicidade; </a:t>
            </a:r>
          </a:p>
          <a:p>
            <a:pPr marL="0" indent="0">
              <a:buNone/>
            </a:pPr>
            <a:r>
              <a:rPr lang="pt-BR"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 Eficiência;</a:t>
            </a:r>
          </a:p>
          <a:p>
            <a:pPr marL="0" indent="0">
              <a:buNone/>
            </a:pPr>
            <a:r>
              <a:rPr lang="pt-BR"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 Cooperação;</a:t>
            </a:r>
          </a:p>
          <a:p>
            <a:pPr marL="0" indent="0">
              <a:buNone/>
            </a:pPr>
            <a:r>
              <a:rPr lang="pt-BR" sz="2800" dirty="0">
                <a:solidFill>
                  <a:schemeClr val="tx1"/>
                </a:solidFill>
                <a:latin typeface="Calibri" panose="020F0502020204030204" pitchFamily="34" charset="0"/>
                <a:cs typeface="Times New Roman" panose="02020603050405020304" pitchFamily="18" charset="0"/>
              </a:rPr>
              <a:t>g) Contraditório </a:t>
            </a:r>
            <a:endParaRPr lang="pt-BR" sz="2800" dirty="0">
              <a:solidFill>
                <a:schemeClr val="tx1"/>
              </a:solidFill>
            </a:endParaRPr>
          </a:p>
          <a:p>
            <a:endParaRPr lang="pt-BR" dirty="0"/>
          </a:p>
        </p:txBody>
      </p:sp>
    </p:spTree>
    <p:extLst>
      <p:ext uri="{BB962C8B-B14F-4D97-AF65-F5344CB8AC3E}">
        <p14:creationId xmlns:p14="http://schemas.microsoft.com/office/powerpoint/2010/main" val="37127826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08C897BB-9631-4221-9F39-4DC0BB3A59F3}"/>
              </a:ext>
            </a:extLst>
          </p:cNvPr>
          <p:cNvSpPr>
            <a:spLocks noGrp="1"/>
          </p:cNvSpPr>
          <p:nvPr>
            <p:ph type="body" idx="1"/>
          </p:nvPr>
        </p:nvSpPr>
        <p:spPr>
          <a:xfrm>
            <a:off x="341194" y="1064525"/>
            <a:ext cx="11518710" cy="5076968"/>
          </a:xfrm>
        </p:spPr>
        <p:txBody>
          <a:bodyPr>
            <a:normAutofit fontScale="92500" lnSpcReduction="20000"/>
          </a:bodyPr>
          <a:lstStyle/>
          <a:p>
            <a:pPr algn="just"/>
            <a:r>
              <a:rPr lang="pt-BR" sz="2000" dirty="0">
                <a:solidFill>
                  <a:schemeClr val="tx1"/>
                </a:solidFill>
              </a:rPr>
              <a:t>Acesso à justiça:</a:t>
            </a:r>
          </a:p>
          <a:p>
            <a:pPr algn="just"/>
            <a:endParaRPr lang="pt-BR" sz="2000" dirty="0">
              <a:solidFill>
                <a:schemeClr val="tx1"/>
              </a:solidFill>
            </a:endParaRPr>
          </a:p>
          <a:p>
            <a:pPr algn="just"/>
            <a:r>
              <a:rPr lang="pt-BR" sz="2000" dirty="0">
                <a:solidFill>
                  <a:schemeClr val="tx1"/>
                </a:solidFill>
              </a:rPr>
              <a:t>1. A ‘primeira onda’ (dimensão): os custos para a resolução de litígios no âmbito do sistema judiciário formal e serviços jurídico assistenciais para os mais pobres e vulneráveis</a:t>
            </a:r>
            <a:br>
              <a:rPr lang="pt-BR" sz="2000" dirty="0">
                <a:solidFill>
                  <a:schemeClr val="tx1"/>
                </a:solidFill>
              </a:rPr>
            </a:br>
            <a:r>
              <a:rPr lang="pt-BR" sz="2000" dirty="0">
                <a:solidFill>
                  <a:schemeClr val="tx1"/>
                </a:solidFill>
              </a:rPr>
              <a:t>2. A ‘segunda onda’ (dimensão): iniciativas contemporâneas para garantir a representação dos direitos difusos / coletivos</a:t>
            </a:r>
            <a:br>
              <a:rPr lang="pt-BR" sz="2000" dirty="0">
                <a:solidFill>
                  <a:schemeClr val="tx1"/>
                </a:solidFill>
              </a:rPr>
            </a:br>
            <a:r>
              <a:rPr lang="pt-BR" sz="2000" dirty="0">
                <a:solidFill>
                  <a:schemeClr val="tx1"/>
                </a:solidFill>
              </a:rPr>
              <a:t>3. A ‘terceira onda’ (dimensão): iniciativas para aprimorar o procedimento e as instituições que compõem o sistema de processamento de litígios</a:t>
            </a:r>
            <a:br>
              <a:rPr lang="pt-BR" sz="2000" dirty="0">
                <a:solidFill>
                  <a:schemeClr val="tx1"/>
                </a:solidFill>
              </a:rPr>
            </a:br>
            <a:r>
              <a:rPr lang="pt-BR" sz="2000" dirty="0">
                <a:solidFill>
                  <a:schemeClr val="tx1"/>
                </a:solidFill>
              </a:rPr>
              <a:t>3.1. Processo Civil</a:t>
            </a:r>
            <a:br>
              <a:rPr lang="pt-BR" sz="2000" dirty="0">
                <a:solidFill>
                  <a:schemeClr val="tx1"/>
                </a:solidFill>
              </a:rPr>
            </a:br>
            <a:r>
              <a:rPr lang="pt-BR" sz="2000" dirty="0">
                <a:solidFill>
                  <a:schemeClr val="tx1"/>
                </a:solidFill>
              </a:rPr>
              <a:t>3.2. Processo Penal</a:t>
            </a:r>
            <a:br>
              <a:rPr lang="pt-BR" sz="2000" dirty="0">
                <a:solidFill>
                  <a:schemeClr val="tx1"/>
                </a:solidFill>
              </a:rPr>
            </a:br>
            <a:r>
              <a:rPr lang="pt-BR" sz="2000" dirty="0">
                <a:solidFill>
                  <a:schemeClr val="tx1"/>
                </a:solidFill>
              </a:rPr>
              <a:t>3.3. Métodos Alternativos de Resolução de Conflitos</a:t>
            </a:r>
            <a:br>
              <a:rPr lang="pt-BR" sz="2000" dirty="0">
                <a:solidFill>
                  <a:schemeClr val="tx1"/>
                </a:solidFill>
              </a:rPr>
            </a:br>
            <a:r>
              <a:rPr lang="pt-BR" sz="2000" dirty="0">
                <a:solidFill>
                  <a:schemeClr val="tx1"/>
                </a:solidFill>
              </a:rPr>
              <a:t>3.4. Simplificação legal e atalhos no processo jurídico</a:t>
            </a:r>
            <a:br>
              <a:rPr lang="pt-BR" sz="2000" dirty="0">
                <a:solidFill>
                  <a:schemeClr val="tx1"/>
                </a:solidFill>
              </a:rPr>
            </a:br>
            <a:r>
              <a:rPr lang="pt-BR" sz="2000" dirty="0">
                <a:solidFill>
                  <a:schemeClr val="tx1"/>
                </a:solidFill>
              </a:rPr>
              <a:t>4. A ‘quarta onda’ (dimensão): ética nas profissões jurídicas e acesso dos advogados à justiça</a:t>
            </a:r>
            <a:br>
              <a:rPr lang="pt-BR" sz="2000" dirty="0">
                <a:solidFill>
                  <a:schemeClr val="tx1"/>
                </a:solidFill>
              </a:rPr>
            </a:br>
            <a:r>
              <a:rPr lang="pt-BR" sz="2000" dirty="0">
                <a:solidFill>
                  <a:schemeClr val="tx1"/>
                </a:solidFill>
              </a:rPr>
              <a:t>5. A ‘quinta onda’ (dimensão): o contemporâneo processo de internacionalização da proteção dos direitos humanos</a:t>
            </a:r>
            <a:br>
              <a:rPr lang="pt-BR" sz="2000" dirty="0">
                <a:solidFill>
                  <a:schemeClr val="tx1"/>
                </a:solidFill>
              </a:rPr>
            </a:br>
            <a:r>
              <a:rPr lang="pt-BR" sz="2000" dirty="0">
                <a:solidFill>
                  <a:schemeClr val="tx1"/>
                </a:solidFill>
              </a:rPr>
              <a:t>6. A ‘sexta onda’ (dimensão): iniciativas promissoras e novas tecnologias para aprimorar o acesso à justiça</a:t>
            </a:r>
            <a:br>
              <a:rPr lang="pt-BR" sz="2000" dirty="0">
                <a:solidFill>
                  <a:schemeClr val="tx1"/>
                </a:solidFill>
              </a:rPr>
            </a:br>
            <a:r>
              <a:rPr lang="pt-BR" sz="2000" dirty="0">
                <a:solidFill>
                  <a:schemeClr val="tx1"/>
                </a:solidFill>
              </a:rPr>
              <a:t>7. A ‘sétima onda’: desigualdade de gênero e raça nos sistemas de justiça</a:t>
            </a:r>
          </a:p>
          <a:p>
            <a:endParaRPr lang="pt-BR" dirty="0"/>
          </a:p>
        </p:txBody>
      </p:sp>
    </p:spTree>
    <p:extLst>
      <p:ext uri="{BB962C8B-B14F-4D97-AF65-F5344CB8AC3E}">
        <p14:creationId xmlns:p14="http://schemas.microsoft.com/office/powerpoint/2010/main" val="2429335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08C897BB-9631-4221-9F39-4DC0BB3A59F3}"/>
              </a:ext>
            </a:extLst>
          </p:cNvPr>
          <p:cNvSpPr>
            <a:spLocks noGrp="1"/>
          </p:cNvSpPr>
          <p:nvPr>
            <p:ph type="body" idx="1"/>
          </p:nvPr>
        </p:nvSpPr>
        <p:spPr>
          <a:xfrm>
            <a:off x="609600" y="1064525"/>
            <a:ext cx="10972800" cy="5061109"/>
          </a:xfrm>
        </p:spPr>
        <p:txBody>
          <a:bodyPr>
            <a:normAutofit fontScale="85000" lnSpcReduction="20000"/>
          </a:bodyPr>
          <a:lstStyle/>
          <a:p>
            <a:pPr marL="270927" indent="0" algn="ctr">
              <a:buNone/>
            </a:pPr>
            <a:r>
              <a:rPr lang="pt-BR" sz="2600" dirty="0">
                <a:solidFill>
                  <a:schemeClr val="tx1"/>
                </a:solidFill>
                <a:latin typeface="Calibri" panose="020F0502020204030204" pitchFamily="34" charset="0"/>
                <a:cs typeface="Times New Roman" panose="02020603050405020304" pitchFamily="18" charset="0"/>
              </a:rPr>
              <a:t>7. JUÍZO 100% DIGITAL (RESOLUÇÃO CNJ Nº 345)</a:t>
            </a:r>
          </a:p>
          <a:p>
            <a:pPr algn="just"/>
            <a:endParaRPr lang="pt-BR" sz="2600" dirty="0">
              <a:solidFill>
                <a:schemeClr val="tx1"/>
              </a:solidFill>
              <a:latin typeface="Calibri" panose="020F0502020204030204" pitchFamily="34" charset="0"/>
              <a:cs typeface="Times New Roman" panose="02020603050405020304" pitchFamily="18" charset="0"/>
            </a:endParaRPr>
          </a:p>
          <a:p>
            <a:pPr algn="just"/>
            <a:r>
              <a:rPr lang="pt-BR" sz="2600" dirty="0">
                <a:solidFill>
                  <a:schemeClr val="tx1"/>
                </a:solidFill>
              </a:rPr>
              <a:t>Art. 1o Autorizar a adoção, pelos tribunais, das medidas necessárias à implementação do “Juízo 100% Digital” no Poder Judiciário. §1º No âmbito do “Juízo 100% Digital”, todos os atos processuais serão exclusivamente praticados por meio eletrônico e remoto por intermédio da rede mundial de computadores. (redação dada pela Resolução n. 378, de 9.03.2021) §2º Inviabilizada a produção de meios de prova ou de outros atos processuais de forma virtual, a sua realização de modo presencial não impedirá a tramitação do processo no âmbito do “Juízo 100% Digital”. (redação dada pela Resolução n. 378, de 9.03.2021) § 3º O “Juízo 100% Digital” poderá se valer também de serviços prestados presencialmente por outros órgãos do Tribunal, como os de solução adequada de conflitos, de cumprimento de mandados, centrais de cálculos, tutoria dentre outros, desde que os atos processuais possam ser convertidos em eletrônicos. (redação dada pela Resolução n. 378, de 9.03.2021)</a:t>
            </a:r>
          </a:p>
          <a:p>
            <a:endParaRPr lang="pt-BR" dirty="0"/>
          </a:p>
        </p:txBody>
      </p:sp>
    </p:spTree>
    <p:extLst>
      <p:ext uri="{BB962C8B-B14F-4D97-AF65-F5344CB8AC3E}">
        <p14:creationId xmlns:p14="http://schemas.microsoft.com/office/powerpoint/2010/main" val="724799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08C897BB-9631-4221-9F39-4DC0BB3A59F3}"/>
              </a:ext>
            </a:extLst>
          </p:cNvPr>
          <p:cNvSpPr>
            <a:spLocks noGrp="1"/>
          </p:cNvSpPr>
          <p:nvPr>
            <p:ph type="body" idx="1"/>
          </p:nvPr>
        </p:nvSpPr>
        <p:spPr>
          <a:xfrm>
            <a:off x="609600" y="1064525"/>
            <a:ext cx="10972800" cy="5061109"/>
          </a:xfrm>
        </p:spPr>
        <p:txBody>
          <a:bodyPr>
            <a:normAutofit fontScale="70000" lnSpcReduction="20000"/>
          </a:bodyPr>
          <a:lstStyle/>
          <a:p>
            <a:pPr marL="270927" indent="0" algn="ctr">
              <a:buNone/>
            </a:pPr>
            <a:r>
              <a:rPr lang="pt-BR" sz="3800" dirty="0">
                <a:solidFill>
                  <a:schemeClr val="tx1"/>
                </a:solidFill>
                <a:latin typeface="Calibri" panose="020F0502020204030204" pitchFamily="34" charset="0"/>
                <a:cs typeface="Times New Roman" panose="02020603050405020304" pitchFamily="18" charset="0"/>
              </a:rPr>
              <a:t>8. ODR – ONLINE DISPUTE RESOLUTION (RESOLUÇÃO CNJ Nº 358)</a:t>
            </a:r>
          </a:p>
          <a:p>
            <a:pPr algn="just"/>
            <a:endParaRPr lang="pt-BR" sz="3800" b="0" i="0" dirty="0">
              <a:solidFill>
                <a:schemeClr val="tx1"/>
              </a:solidFill>
              <a:effectLst/>
              <a:latin typeface="Nunito"/>
            </a:endParaRPr>
          </a:p>
          <a:p>
            <a:pPr algn="just"/>
            <a:endParaRPr lang="pt-BR" sz="3800" dirty="0">
              <a:solidFill>
                <a:schemeClr val="tx1"/>
              </a:solidFill>
              <a:latin typeface="Nunito"/>
            </a:endParaRPr>
          </a:p>
          <a:p>
            <a:pPr algn="just"/>
            <a:endParaRPr lang="pt-BR" sz="3800" b="0" i="0" dirty="0">
              <a:solidFill>
                <a:schemeClr val="tx1"/>
              </a:solidFill>
              <a:effectLst/>
              <a:latin typeface="Nunito"/>
            </a:endParaRPr>
          </a:p>
          <a:p>
            <a:pPr algn="just"/>
            <a:r>
              <a:rPr lang="pt-BR" sz="3800" b="0" i="0" dirty="0">
                <a:solidFill>
                  <a:schemeClr val="tx1"/>
                </a:solidFill>
                <a:effectLst/>
                <a:latin typeface="Nunito"/>
              </a:rPr>
              <a:t>Art. 1º Os tribunais deverão, no prazo de até 18 (dezoito) meses a contar da entrada em vigor desta Resolução, </a:t>
            </a:r>
            <a:r>
              <a:rPr lang="pt-BR" sz="3800" b="1" i="0" u="sng" dirty="0">
                <a:solidFill>
                  <a:schemeClr val="tx1"/>
                </a:solidFill>
                <a:effectLst/>
                <a:latin typeface="Nunito"/>
              </a:rPr>
              <a:t>disponibilizar sistema informatizado para a resolução de conflitos por meio da conciliação e mediação </a:t>
            </a:r>
            <a:r>
              <a:rPr lang="pt-BR" sz="3800" b="0" i="0" dirty="0">
                <a:solidFill>
                  <a:schemeClr val="tx1"/>
                </a:solidFill>
                <a:effectLst/>
                <a:latin typeface="Nunito"/>
              </a:rPr>
              <a:t>(SIREC).</a:t>
            </a:r>
          </a:p>
          <a:p>
            <a:pPr algn="just"/>
            <a:r>
              <a:rPr lang="pt-BR" sz="3800" b="0" i="0" dirty="0">
                <a:solidFill>
                  <a:schemeClr val="tx1"/>
                </a:solidFill>
                <a:effectLst/>
                <a:latin typeface="Nunito"/>
              </a:rPr>
              <a:t>§1º Os tribunais deverão dar preferência ao desenvolvimento colaborativo de sistema, nos termos preconizados pela PDPJ instituída pela </a:t>
            </a:r>
            <a:r>
              <a:rPr lang="pt-BR" sz="3800" dirty="0">
                <a:solidFill>
                  <a:schemeClr val="tx1"/>
                </a:solidFill>
                <a:latin typeface="Nunito"/>
                <a:hlinkClick r:id="rId2">
                  <a:extLst>
                    <a:ext uri="{A12FA001-AC4F-418D-AE19-62706E023703}">
                      <ahyp:hlinkClr xmlns:ahyp="http://schemas.microsoft.com/office/drawing/2018/hyperlinkcolor" val="tx"/>
                    </a:ext>
                  </a:extLst>
                </a:hlinkClick>
              </a:rPr>
              <a:t>Resolução CNJ n</a:t>
            </a:r>
            <a:r>
              <a:rPr lang="pt-BR" sz="3800" dirty="0">
                <a:solidFill>
                  <a:schemeClr val="tx1"/>
                </a:solidFill>
                <a:latin typeface="Nunito"/>
                <a:hlinkClick r:id="rId3">
                  <a:extLst>
                    <a:ext uri="{A12FA001-AC4F-418D-AE19-62706E023703}">
                      <ahyp:hlinkClr xmlns:ahyp="http://schemas.microsoft.com/office/drawing/2018/hyperlinkcolor" val="tx"/>
                    </a:ext>
                  </a:extLst>
                </a:hlinkClick>
              </a:rPr>
              <a:t>º</a:t>
            </a:r>
            <a:r>
              <a:rPr lang="pt-BR" sz="3800" dirty="0">
                <a:solidFill>
                  <a:schemeClr val="tx1"/>
                </a:solidFill>
                <a:latin typeface="Nunito"/>
                <a:hlinkClick r:id="rId2">
                  <a:extLst>
                    <a:ext uri="{A12FA001-AC4F-418D-AE19-62706E023703}">
                      <ahyp:hlinkClr xmlns:ahyp="http://schemas.microsoft.com/office/drawing/2018/hyperlinkcolor" val="tx"/>
                    </a:ext>
                  </a:extLst>
                </a:hlinkClick>
              </a:rPr>
              <a:t> 335/2020</a:t>
            </a:r>
            <a:r>
              <a:rPr lang="pt-BR" sz="3800" dirty="0">
                <a:solidFill>
                  <a:schemeClr val="tx1"/>
                </a:solidFill>
                <a:latin typeface="Nunito"/>
              </a:rPr>
              <a:t>;</a:t>
            </a:r>
          </a:p>
          <a:p>
            <a:endParaRPr lang="pt-BR" dirty="0"/>
          </a:p>
        </p:txBody>
      </p:sp>
    </p:spTree>
    <p:extLst>
      <p:ext uri="{BB962C8B-B14F-4D97-AF65-F5344CB8AC3E}">
        <p14:creationId xmlns:p14="http://schemas.microsoft.com/office/powerpoint/2010/main" val="472884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499577EC-C6CC-FE46-B6B1-9CEB04E7B092}"/>
              </a:ext>
            </a:extLst>
          </p:cNvPr>
          <p:cNvSpPr>
            <a:spLocks noGrp="1"/>
          </p:cNvSpPr>
          <p:nvPr>
            <p:ph type="body" idx="1"/>
          </p:nvPr>
        </p:nvSpPr>
        <p:spPr>
          <a:xfrm>
            <a:off x="285261" y="631091"/>
            <a:ext cx="11246339" cy="5871308"/>
          </a:xfrm>
        </p:spPr>
        <p:txBody>
          <a:bodyPr/>
          <a:lstStyle/>
          <a:p>
            <a:pPr marL="237061" indent="0">
              <a:buNone/>
            </a:pPr>
            <a:endParaRPr lang="pt-BR" i="1" dirty="0"/>
          </a:p>
          <a:p>
            <a:pPr marL="237061" indent="0" algn="just">
              <a:buNone/>
            </a:pPr>
            <a:endParaRPr lang="pt-BR" sz="4200" i="1" dirty="0"/>
          </a:p>
          <a:p>
            <a:pPr marL="237061" indent="0" algn="just">
              <a:buNone/>
            </a:pPr>
            <a:r>
              <a:rPr lang="pt-BR" sz="3600" dirty="0"/>
              <a:t>“</a:t>
            </a:r>
            <a:r>
              <a:rPr lang="pt-BR" sz="3600" dirty="0" err="1"/>
              <a:t>Hoy</a:t>
            </a:r>
            <a:r>
              <a:rPr lang="pt-BR" sz="3600" dirty="0"/>
              <a:t> se estima que </a:t>
            </a:r>
            <a:r>
              <a:rPr lang="pt-BR" sz="3600" dirty="0" err="1"/>
              <a:t>en</a:t>
            </a:r>
            <a:r>
              <a:rPr lang="pt-BR" sz="3600" dirty="0"/>
              <a:t> </a:t>
            </a:r>
            <a:r>
              <a:rPr lang="pt-BR" sz="3600" dirty="0" err="1"/>
              <a:t>los</a:t>
            </a:r>
            <a:r>
              <a:rPr lang="pt-BR" sz="3600" dirty="0"/>
              <a:t> dos últimos </a:t>
            </a:r>
            <a:r>
              <a:rPr lang="pt-BR" sz="3600" dirty="0" err="1"/>
              <a:t>años</a:t>
            </a:r>
            <a:r>
              <a:rPr lang="pt-BR" sz="3600" dirty="0"/>
              <a:t> se ha </a:t>
            </a:r>
            <a:r>
              <a:rPr lang="pt-BR" sz="3600" dirty="0" err="1"/>
              <a:t>creado</a:t>
            </a:r>
            <a:r>
              <a:rPr lang="pt-BR" sz="3600" dirty="0"/>
              <a:t> más </a:t>
            </a:r>
            <a:r>
              <a:rPr lang="pt-BR" sz="3600" dirty="0" err="1"/>
              <a:t>información</a:t>
            </a:r>
            <a:r>
              <a:rPr lang="pt-BR" sz="3600" dirty="0"/>
              <a:t> que em toda </a:t>
            </a:r>
            <a:r>
              <a:rPr lang="pt-BR" sz="3600" dirty="0" err="1"/>
              <a:t>la</a:t>
            </a:r>
            <a:r>
              <a:rPr lang="pt-BR" sz="3600" dirty="0"/>
              <a:t> historia de </a:t>
            </a:r>
            <a:r>
              <a:rPr lang="pt-BR" sz="3600" dirty="0" err="1"/>
              <a:t>la</a:t>
            </a:r>
            <a:r>
              <a:rPr lang="pt-BR" sz="3600" dirty="0"/>
              <a:t> humanidade: </a:t>
            </a:r>
            <a:r>
              <a:rPr lang="pt-BR" sz="3600" dirty="0" err="1"/>
              <a:t>según</a:t>
            </a:r>
            <a:r>
              <a:rPr lang="pt-BR" sz="3600" dirty="0"/>
              <a:t> IBM cada </a:t>
            </a:r>
            <a:r>
              <a:rPr lang="pt-BR" sz="3600" dirty="0" err="1"/>
              <a:t>día</a:t>
            </a:r>
            <a:r>
              <a:rPr lang="pt-BR" sz="3600" dirty="0"/>
              <a:t> se </a:t>
            </a:r>
            <a:r>
              <a:rPr lang="pt-BR" sz="3600" dirty="0" err="1"/>
              <a:t>generan</a:t>
            </a:r>
            <a:r>
              <a:rPr lang="pt-BR" sz="3600" dirty="0"/>
              <a:t> 4,7 </a:t>
            </a:r>
            <a:r>
              <a:rPr lang="pt-BR" sz="3600" dirty="0" err="1"/>
              <a:t>quintillones</a:t>
            </a:r>
            <a:r>
              <a:rPr lang="pt-BR" sz="3600" dirty="0"/>
              <a:t> bytes de </a:t>
            </a:r>
            <a:r>
              <a:rPr lang="pt-BR" sz="3600" dirty="0" err="1"/>
              <a:t>datos</a:t>
            </a:r>
            <a:r>
              <a:rPr lang="pt-BR" sz="3600" dirty="0"/>
              <a:t>.” (José Ignácio Solar </a:t>
            </a:r>
            <a:r>
              <a:rPr lang="pt-BR" sz="3600" dirty="0" err="1"/>
              <a:t>Cayón</a:t>
            </a:r>
            <a:r>
              <a:rPr lang="pt-BR" sz="3600" dirty="0"/>
              <a:t>)”</a:t>
            </a:r>
          </a:p>
          <a:p>
            <a:pPr marL="237061" indent="0">
              <a:buNone/>
            </a:pPr>
            <a:endParaRPr lang="pt-BR" dirty="0"/>
          </a:p>
        </p:txBody>
      </p:sp>
    </p:spTree>
    <p:extLst>
      <p:ext uri="{BB962C8B-B14F-4D97-AF65-F5344CB8AC3E}">
        <p14:creationId xmlns:p14="http://schemas.microsoft.com/office/powerpoint/2010/main" val="13424284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08C897BB-9631-4221-9F39-4DC0BB3A59F3}"/>
              </a:ext>
            </a:extLst>
          </p:cNvPr>
          <p:cNvSpPr>
            <a:spLocks noGrp="1"/>
          </p:cNvSpPr>
          <p:nvPr>
            <p:ph type="body" idx="1"/>
          </p:nvPr>
        </p:nvSpPr>
        <p:spPr>
          <a:xfrm>
            <a:off x="609600" y="1064525"/>
            <a:ext cx="10972800" cy="5061109"/>
          </a:xfrm>
        </p:spPr>
        <p:txBody>
          <a:bodyPr>
            <a:normAutofit/>
          </a:bodyPr>
          <a:lstStyle/>
          <a:p>
            <a:pPr algn="just"/>
            <a:r>
              <a:rPr lang="pt-BR" sz="3800" dirty="0">
                <a:solidFill>
                  <a:schemeClr val="tx1"/>
                </a:solidFill>
                <a:latin typeface="Nunito"/>
              </a:rPr>
              <a:t>9. NOVAS TECNOLOGIAS E TEORIA DA DECISÃO JUDICIAL</a:t>
            </a:r>
          </a:p>
          <a:p>
            <a:pPr algn="just"/>
            <a:endParaRPr lang="pt-BR" sz="3800" dirty="0">
              <a:solidFill>
                <a:schemeClr val="tx1"/>
              </a:solidFill>
              <a:latin typeface="Nunito"/>
            </a:endParaRPr>
          </a:p>
          <a:p>
            <a:pPr algn="just"/>
            <a:r>
              <a:rPr lang="pt-BR" sz="3800" dirty="0">
                <a:solidFill>
                  <a:schemeClr val="tx1"/>
                </a:solidFill>
                <a:latin typeface="Nunito"/>
              </a:rPr>
              <a:t>9.1. (IM) POSSIBILIDADE DE CONSTRUÇÃO DE UMA DECISÃO JUDICIAL, ATRAVÉS DO USO DE SISTEMAS COMPUTACIONAIS. </a:t>
            </a:r>
          </a:p>
          <a:p>
            <a:pPr algn="just"/>
            <a:endParaRPr lang="pt-BR" sz="3800" dirty="0">
              <a:solidFill>
                <a:schemeClr val="tx1"/>
              </a:solidFill>
              <a:latin typeface="Nunito"/>
            </a:endParaRPr>
          </a:p>
          <a:p>
            <a:endParaRPr lang="pt-BR" dirty="0">
              <a:solidFill>
                <a:schemeClr val="tx1"/>
              </a:solidFill>
            </a:endParaRPr>
          </a:p>
        </p:txBody>
      </p:sp>
    </p:spTree>
    <p:extLst>
      <p:ext uri="{BB962C8B-B14F-4D97-AF65-F5344CB8AC3E}">
        <p14:creationId xmlns:p14="http://schemas.microsoft.com/office/powerpoint/2010/main" val="883351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08C897BB-9631-4221-9F39-4DC0BB3A59F3}"/>
              </a:ext>
            </a:extLst>
          </p:cNvPr>
          <p:cNvSpPr>
            <a:spLocks noGrp="1"/>
          </p:cNvSpPr>
          <p:nvPr>
            <p:ph type="body" idx="1"/>
          </p:nvPr>
        </p:nvSpPr>
        <p:spPr>
          <a:xfrm>
            <a:off x="609600" y="1064525"/>
            <a:ext cx="10972800" cy="5061109"/>
          </a:xfrm>
        </p:spPr>
        <p:txBody>
          <a:bodyPr>
            <a:normAutofit fontScale="40000" lnSpcReduction="20000"/>
          </a:bodyPr>
          <a:lstStyle/>
          <a:p>
            <a:pPr algn="just"/>
            <a:r>
              <a:rPr lang="pt-BR" b="0" i="0" dirty="0">
                <a:solidFill>
                  <a:schemeClr val="tx1"/>
                </a:solidFill>
                <a:effectLst/>
                <a:latin typeface="Verdana" panose="020B0604030504040204" pitchFamily="34" charset="0"/>
              </a:rPr>
              <a:t>7. A aplicação literal art. 85, § 2º do CPC seria compatível com a Inteligência Artificial, onde o Humano é desnecessário, o que nos remete ao artigo visionário do matemático Alan M. Turing (</a:t>
            </a:r>
            <a:r>
              <a:rPr lang="pt-BR" b="0" i="0" dirty="0" err="1">
                <a:solidFill>
                  <a:schemeClr val="tx1"/>
                </a:solidFill>
                <a:effectLst/>
                <a:latin typeface="Verdana" panose="020B0604030504040204" pitchFamily="34" charset="0"/>
              </a:rPr>
              <a:t>Computing</a:t>
            </a:r>
            <a:r>
              <a:rPr lang="pt-BR" b="0" i="0" dirty="0">
                <a:solidFill>
                  <a:schemeClr val="tx1"/>
                </a:solidFill>
                <a:effectLst/>
                <a:latin typeface="Verdana" panose="020B0604030504040204" pitchFamily="34" charset="0"/>
              </a:rPr>
              <a:t> Machinery </a:t>
            </a:r>
            <a:r>
              <a:rPr lang="pt-BR" b="0" i="0" dirty="0" err="1">
                <a:solidFill>
                  <a:schemeClr val="tx1"/>
                </a:solidFill>
                <a:effectLst/>
                <a:latin typeface="Verdana" panose="020B0604030504040204" pitchFamily="34" charset="0"/>
              </a:rPr>
              <a:t>And</a:t>
            </a:r>
            <a:r>
              <a:rPr lang="pt-BR" b="0" i="0" dirty="0">
                <a:solidFill>
                  <a:schemeClr val="tx1"/>
                </a:solidFill>
                <a:effectLst/>
                <a:latin typeface="Verdana" panose="020B0604030504040204" pitchFamily="34" charset="0"/>
              </a:rPr>
              <a:t> </a:t>
            </a:r>
            <a:r>
              <a:rPr lang="pt-BR" b="0" i="0" dirty="0" err="1">
                <a:solidFill>
                  <a:schemeClr val="tx1"/>
                </a:solidFill>
                <a:effectLst/>
                <a:latin typeface="Verdana" panose="020B0604030504040204" pitchFamily="34" charset="0"/>
              </a:rPr>
              <a:t>Intelligence</a:t>
            </a:r>
            <a:r>
              <a:rPr lang="pt-BR" b="0" i="0" dirty="0">
                <a:solidFill>
                  <a:schemeClr val="tx1"/>
                </a:solidFill>
                <a:effectLst/>
                <a:latin typeface="Verdana" panose="020B0604030504040204" pitchFamily="34" charset="0"/>
              </a:rPr>
              <a:t>), de 1936, em que ele demonstrou, teoricamente, que sua máquina, na ocasião um projeto em papel, era capaz de "modelizar" e "resolver" quaisquer problemas lógicos, desde que definidos formalmente. Na introdução, Turing esclarece o uso dos termos "máquina" e "pensar", e indaga: </a:t>
            </a:r>
            <a:r>
              <a:rPr lang="pt-BR" b="0" i="0" dirty="0" err="1">
                <a:solidFill>
                  <a:schemeClr val="tx1"/>
                </a:solidFill>
                <a:effectLst/>
                <a:latin typeface="Verdana" panose="020B0604030504040204" pitchFamily="34" charset="0"/>
              </a:rPr>
              <a:t>Can</a:t>
            </a:r>
            <a:r>
              <a:rPr lang="pt-BR" b="0" i="0" dirty="0">
                <a:solidFill>
                  <a:schemeClr val="tx1"/>
                </a:solidFill>
                <a:effectLst/>
                <a:latin typeface="Verdana" panose="020B0604030504040204" pitchFamily="34" charset="0"/>
              </a:rPr>
              <a:t> </a:t>
            </a:r>
            <a:r>
              <a:rPr lang="pt-BR" b="0" i="0" dirty="0" err="1">
                <a:solidFill>
                  <a:schemeClr val="tx1"/>
                </a:solidFill>
                <a:effectLst/>
                <a:latin typeface="Verdana" panose="020B0604030504040204" pitchFamily="34" charset="0"/>
              </a:rPr>
              <a:t>machines</a:t>
            </a:r>
            <a:r>
              <a:rPr lang="pt-BR" b="0" i="0" dirty="0">
                <a:solidFill>
                  <a:schemeClr val="tx1"/>
                </a:solidFill>
                <a:effectLst/>
                <a:latin typeface="Verdana" panose="020B0604030504040204" pitchFamily="34" charset="0"/>
              </a:rPr>
              <a:t> </a:t>
            </a:r>
            <a:r>
              <a:rPr lang="pt-BR" b="0" i="0" dirty="0" err="1">
                <a:solidFill>
                  <a:schemeClr val="tx1"/>
                </a:solidFill>
                <a:effectLst/>
                <a:latin typeface="Verdana" panose="020B0604030504040204" pitchFamily="34" charset="0"/>
              </a:rPr>
              <a:t>think</a:t>
            </a:r>
            <a:r>
              <a:rPr lang="pt-BR" b="0" i="0" dirty="0">
                <a:solidFill>
                  <a:schemeClr val="tx1"/>
                </a:solidFill>
                <a:effectLst/>
                <a:latin typeface="Verdana" panose="020B0604030504040204" pitchFamily="34" charset="0"/>
              </a:rPr>
              <a:t>? (Podem as máquinas pensar?).   A pergunta já tem resposta. O que não tem resposta é se as máquinas podem julgar como Humanos (Homo </a:t>
            </a:r>
            <a:r>
              <a:rPr lang="pt-BR" b="0" i="0" dirty="0" err="1">
                <a:solidFill>
                  <a:schemeClr val="tx1"/>
                </a:solidFill>
                <a:effectLst/>
                <a:latin typeface="Verdana" panose="020B0604030504040204" pitchFamily="34" charset="0"/>
              </a:rPr>
              <a:t>ex</a:t>
            </a:r>
            <a:r>
              <a:rPr lang="pt-BR" b="0" i="0" dirty="0">
                <a:solidFill>
                  <a:schemeClr val="tx1"/>
                </a:solidFill>
                <a:effectLst/>
                <a:latin typeface="Verdana" panose="020B0604030504040204" pitchFamily="34" charset="0"/>
              </a:rPr>
              <a:t> </a:t>
            </a:r>
            <a:r>
              <a:rPr lang="pt-BR" b="0" i="0" dirty="0" err="1">
                <a:solidFill>
                  <a:schemeClr val="tx1"/>
                </a:solidFill>
                <a:effectLst/>
                <a:latin typeface="Verdana" panose="020B0604030504040204" pitchFamily="34" charset="0"/>
              </a:rPr>
              <a:t>machina</a:t>
            </a:r>
            <a:r>
              <a:rPr lang="pt-BR" b="0" i="0" dirty="0">
                <a:solidFill>
                  <a:schemeClr val="tx1"/>
                </a:solidFill>
                <a:effectLst/>
                <a:latin typeface="Verdana" panose="020B0604030504040204" pitchFamily="34" charset="0"/>
              </a:rPr>
              <a:t>) e adotar soluções que não desumanizem a Humanidade, e se os Juízes devem abdicar do Humanismo esperado de suas decisões.   8. É cabível a condenação por litigância de má-fé quando restar evidenciado o dolo processual da parte que deduziu pretensão contra fato incontroverso, qual seja, ajuizou ação investigatória de paternidade apesar de ter ciência da existência de exame de DNA realizado logo após o nascimento do menor, juntado em ação de alimentos proposta em seu desfavor, que atesta o vínculo biológico de parentesco entre as partes (CPC art. 80, I). 9. Quando o valor da causa for irrisório ou inestimável, a multa poderá ser fixada em até 10 (dez) vezes o valor do salário-mínimo (CPC, art. 81, § 2º).   10. Recurso adesivo não conhecido. Apelação conhecida e parcialmente provida.  (TJDFT - </a:t>
            </a:r>
            <a:r>
              <a:rPr lang="pt-BR" b="0" i="0" dirty="0">
                <a:solidFill>
                  <a:schemeClr val="tx1"/>
                </a:solidFill>
                <a:effectLst/>
                <a:latin typeface="Verdana" panose="020B0604030504040204" pitchFamily="34" charset="0"/>
                <a:hlinkClick r:id="rId2">
                  <a:extLst>
                    <a:ext uri="{A12FA001-AC4F-418D-AE19-62706E023703}">
                      <ahyp:hlinkClr xmlns:ahyp="http://schemas.microsoft.com/office/drawing/2018/hyperlinkcolor" val="tx"/>
                    </a:ext>
                  </a:extLst>
                </a:hlinkClick>
              </a:rPr>
              <a:t>Acórdão 1711874</a:t>
            </a:r>
            <a:r>
              <a:rPr lang="pt-BR" b="0" i="0" dirty="0">
                <a:solidFill>
                  <a:schemeClr val="tx1"/>
                </a:solidFill>
                <a:effectLst/>
                <a:latin typeface="Verdana" panose="020B0604030504040204" pitchFamily="34" charset="0"/>
              </a:rPr>
              <a:t>, 07012511120228070021, Relator: DIAULAS COSTA RIBEIRO, 8ª Turma Cível, data de julgamento: 6/6/2023, publicado no DJE: 19/6/2023. Pág.: Sem Página Cadastrada.)</a:t>
            </a:r>
            <a:endParaRPr lang="pt-BR" dirty="0">
              <a:solidFill>
                <a:schemeClr val="tx1"/>
              </a:solidFill>
            </a:endParaRPr>
          </a:p>
        </p:txBody>
      </p:sp>
    </p:spTree>
    <p:extLst>
      <p:ext uri="{BB962C8B-B14F-4D97-AF65-F5344CB8AC3E}">
        <p14:creationId xmlns:p14="http://schemas.microsoft.com/office/powerpoint/2010/main" val="9468161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08C897BB-9631-4221-9F39-4DC0BB3A59F3}"/>
              </a:ext>
            </a:extLst>
          </p:cNvPr>
          <p:cNvSpPr>
            <a:spLocks noGrp="1"/>
          </p:cNvSpPr>
          <p:nvPr>
            <p:ph type="body" idx="1"/>
          </p:nvPr>
        </p:nvSpPr>
        <p:spPr>
          <a:xfrm>
            <a:off x="609600" y="1064525"/>
            <a:ext cx="10972800" cy="5061109"/>
          </a:xfrm>
        </p:spPr>
        <p:txBody>
          <a:bodyPr>
            <a:normAutofit lnSpcReduction="10000"/>
          </a:bodyPr>
          <a:lstStyle/>
          <a:p>
            <a:pPr algn="just"/>
            <a:r>
              <a:rPr lang="pt-BR" sz="3200" dirty="0">
                <a:solidFill>
                  <a:schemeClr val="tx1"/>
                </a:solidFill>
                <a:latin typeface="Nunito"/>
              </a:rPr>
              <a:t>10. NOVAS TECNOLOGIAS E DIREITO PROBATÓRIO. </a:t>
            </a:r>
          </a:p>
          <a:p>
            <a:pPr algn="just"/>
            <a:endParaRPr lang="pt-BR" sz="3200" dirty="0">
              <a:solidFill>
                <a:schemeClr val="tx1"/>
              </a:solidFill>
              <a:latin typeface="Nunito"/>
            </a:endParaRPr>
          </a:p>
          <a:p>
            <a:pPr algn="just"/>
            <a:r>
              <a:rPr lang="pt-BR" sz="3200" dirty="0">
                <a:solidFill>
                  <a:schemeClr val="tx1"/>
                </a:solidFill>
                <a:latin typeface="Nunito"/>
              </a:rPr>
              <a:t>10.1. DEEPFAKE</a:t>
            </a:r>
          </a:p>
          <a:p>
            <a:pPr algn="just"/>
            <a:endParaRPr lang="pt-BR" sz="3200" dirty="0">
              <a:solidFill>
                <a:schemeClr val="tx1"/>
              </a:solidFill>
              <a:latin typeface="Nunito"/>
            </a:endParaRPr>
          </a:p>
          <a:p>
            <a:pPr algn="just"/>
            <a:r>
              <a:rPr lang="pt-BR" sz="3200" dirty="0">
                <a:solidFill>
                  <a:schemeClr val="tx1"/>
                </a:solidFill>
                <a:latin typeface="Nunito"/>
              </a:rPr>
              <a:t>10.2. METAPROVA</a:t>
            </a:r>
          </a:p>
          <a:p>
            <a:pPr algn="just"/>
            <a:endParaRPr lang="pt-BR" sz="3200" dirty="0">
              <a:solidFill>
                <a:schemeClr val="tx1"/>
              </a:solidFill>
              <a:latin typeface="Nunito"/>
            </a:endParaRPr>
          </a:p>
          <a:p>
            <a:pPr algn="just"/>
            <a:r>
              <a:rPr lang="pt-BR" sz="3200" dirty="0">
                <a:solidFill>
                  <a:schemeClr val="tx1"/>
                </a:solidFill>
                <a:latin typeface="Nunito"/>
              </a:rPr>
              <a:t>10.3. PROVAS ATÍPICAS (</a:t>
            </a:r>
            <a:r>
              <a:rPr lang="pt-BR" sz="3200" b="0" i="0" dirty="0">
                <a:solidFill>
                  <a:schemeClr val="tx1"/>
                </a:solidFill>
                <a:effectLst/>
                <a:latin typeface="Times" panose="02020603050405020304" pitchFamily="18" charset="0"/>
              </a:rPr>
              <a:t>TJSP - Agravo de Instrumento nº 2237253-77.2018.8.26.0000</a:t>
            </a:r>
            <a:r>
              <a:rPr lang="pt-BR" sz="3200" dirty="0">
                <a:solidFill>
                  <a:schemeClr val="tx1"/>
                </a:solidFill>
                <a:latin typeface="Nunito"/>
              </a:rPr>
              <a:t>.)</a:t>
            </a:r>
          </a:p>
          <a:p>
            <a:endParaRPr lang="pt-BR" sz="3200" dirty="0">
              <a:solidFill>
                <a:schemeClr val="tx1"/>
              </a:solidFill>
            </a:endParaRPr>
          </a:p>
        </p:txBody>
      </p:sp>
    </p:spTree>
    <p:extLst>
      <p:ext uri="{BB962C8B-B14F-4D97-AF65-F5344CB8AC3E}">
        <p14:creationId xmlns:p14="http://schemas.microsoft.com/office/powerpoint/2010/main" val="13812333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08C897BB-9631-4221-9F39-4DC0BB3A59F3}"/>
              </a:ext>
            </a:extLst>
          </p:cNvPr>
          <p:cNvSpPr>
            <a:spLocks noGrp="1"/>
          </p:cNvSpPr>
          <p:nvPr>
            <p:ph type="body" idx="1"/>
          </p:nvPr>
        </p:nvSpPr>
        <p:spPr>
          <a:xfrm>
            <a:off x="609600" y="1064525"/>
            <a:ext cx="10972800" cy="5061109"/>
          </a:xfrm>
        </p:spPr>
        <p:txBody>
          <a:bodyPr>
            <a:normAutofit fontScale="85000" lnSpcReduction="20000"/>
          </a:bodyPr>
          <a:lstStyle/>
          <a:p>
            <a:pPr algn="just"/>
            <a:r>
              <a:rPr lang="pt-BR" sz="3200" dirty="0">
                <a:solidFill>
                  <a:schemeClr val="tx1"/>
                </a:solidFill>
                <a:latin typeface="Nunito"/>
              </a:rPr>
              <a:t>11. NOVAS TECNOLOGIAS E SISTEMA DE PRECEDENTES. </a:t>
            </a:r>
          </a:p>
          <a:p>
            <a:pPr algn="just"/>
            <a:endParaRPr lang="pt-BR" sz="3200" dirty="0">
              <a:solidFill>
                <a:schemeClr val="tx1"/>
              </a:solidFill>
              <a:latin typeface="Nunito"/>
            </a:endParaRPr>
          </a:p>
          <a:p>
            <a:pPr algn="just"/>
            <a:r>
              <a:rPr lang="pt-BR" sz="3200" dirty="0">
                <a:solidFill>
                  <a:schemeClr val="tx1"/>
                </a:solidFill>
                <a:latin typeface="Nunito"/>
              </a:rPr>
              <a:t>11.1. ANÁLISE DO VICTOR, ATHOS E SÓCRATES.</a:t>
            </a:r>
          </a:p>
          <a:p>
            <a:pPr algn="just"/>
            <a:endParaRPr lang="pt-BR" sz="3200" dirty="0">
              <a:solidFill>
                <a:schemeClr val="tx1"/>
              </a:solidFill>
              <a:latin typeface="Nunito"/>
            </a:endParaRPr>
          </a:p>
          <a:p>
            <a:pPr algn="just"/>
            <a:r>
              <a:rPr lang="pt-BR" sz="3200" dirty="0">
                <a:solidFill>
                  <a:schemeClr val="tx1"/>
                </a:solidFill>
                <a:latin typeface="Nunito"/>
              </a:rPr>
              <a:t>11.2. É POSSÍVEL PENSAR EM UMA TEORIA TECNOLÓGICA DOS PRECEDENTES JUDICIAIS? </a:t>
            </a:r>
          </a:p>
          <a:p>
            <a:pPr algn="just"/>
            <a:endParaRPr lang="pt-BR" sz="3200" dirty="0">
              <a:solidFill>
                <a:schemeClr val="tx1"/>
              </a:solidFill>
              <a:latin typeface="Nunito"/>
            </a:endParaRPr>
          </a:p>
          <a:p>
            <a:pPr algn="just"/>
            <a:r>
              <a:rPr lang="pt-BR" sz="3200" dirty="0">
                <a:solidFill>
                  <a:schemeClr val="tx1"/>
                </a:solidFill>
                <a:latin typeface="Nunito"/>
              </a:rPr>
              <a:t>11.3. CONSTRUÇÃO E APLICAÇÃO DE PRECEDENTES. </a:t>
            </a:r>
          </a:p>
          <a:p>
            <a:pPr algn="just"/>
            <a:endParaRPr lang="pt-BR" sz="3200" dirty="0">
              <a:solidFill>
                <a:schemeClr val="tx1"/>
              </a:solidFill>
              <a:latin typeface="Nunito"/>
            </a:endParaRPr>
          </a:p>
          <a:p>
            <a:pPr algn="just"/>
            <a:r>
              <a:rPr lang="pt-BR" sz="3200" dirty="0">
                <a:solidFill>
                  <a:schemeClr val="tx1"/>
                </a:solidFill>
                <a:latin typeface="Nunito"/>
              </a:rPr>
              <a:t>11.4. ARGUIÇÃO DE RELEVÂNCIA DA QUESTÃO FEDERAL E IA. </a:t>
            </a:r>
          </a:p>
          <a:p>
            <a:pPr algn="just"/>
            <a:endParaRPr lang="pt-BR" sz="3200" dirty="0">
              <a:solidFill>
                <a:schemeClr val="tx1"/>
              </a:solidFill>
              <a:latin typeface="Nunito"/>
            </a:endParaRPr>
          </a:p>
          <a:p>
            <a:endParaRPr lang="pt-BR" sz="3200" dirty="0">
              <a:solidFill>
                <a:schemeClr val="tx1"/>
              </a:solidFill>
            </a:endParaRPr>
          </a:p>
        </p:txBody>
      </p:sp>
    </p:spTree>
    <p:extLst>
      <p:ext uri="{BB962C8B-B14F-4D97-AF65-F5344CB8AC3E}">
        <p14:creationId xmlns:p14="http://schemas.microsoft.com/office/powerpoint/2010/main" val="2911468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08C897BB-9631-4221-9F39-4DC0BB3A59F3}"/>
              </a:ext>
            </a:extLst>
          </p:cNvPr>
          <p:cNvSpPr>
            <a:spLocks noGrp="1"/>
          </p:cNvSpPr>
          <p:nvPr>
            <p:ph type="body" idx="1"/>
          </p:nvPr>
        </p:nvSpPr>
        <p:spPr>
          <a:xfrm>
            <a:off x="609600" y="1064525"/>
            <a:ext cx="10972800" cy="5061109"/>
          </a:xfrm>
        </p:spPr>
        <p:txBody>
          <a:bodyPr>
            <a:normAutofit fontScale="77500" lnSpcReduction="20000"/>
          </a:bodyPr>
          <a:lstStyle/>
          <a:p>
            <a:pPr algn="just"/>
            <a:r>
              <a:rPr lang="pt-BR" sz="2800" b="1" u="sng" dirty="0">
                <a:solidFill>
                  <a:schemeClr val="tx1"/>
                </a:solidFill>
              </a:rPr>
              <a:t>Nesse sentido, a Secretaria de Jurisprudência do STJ realiza em conjunto com o Núcleo de Gerenciamento de Precedentes e de Ações Coletivas, com o suporte operacional disponibilizado pelo sistema Athos, o acompanhamento dos temas indicados pela AGU, em que há possível indicação de uniformidade de entendimento da Corte. </a:t>
            </a:r>
            <a:r>
              <a:rPr lang="pt-BR" sz="2800" dirty="0">
                <a:solidFill>
                  <a:schemeClr val="tx1"/>
                </a:solidFill>
              </a:rPr>
              <a:t>Após análise técnica, as informações são disponibilizadas à Presidência da Comissão Gestora de Precedentes e de Ações Coletivas, que poderá adotar aos processos o rito do recurso indicado como representativo da controvérsia, candidato à afetação (RISTJ, </a:t>
            </a:r>
            <a:r>
              <a:rPr lang="pt-BR" sz="2800" dirty="0" err="1">
                <a:solidFill>
                  <a:schemeClr val="tx1"/>
                </a:solidFill>
              </a:rPr>
              <a:t>arts</a:t>
            </a:r>
            <a:r>
              <a:rPr lang="pt-BR" sz="2800" dirty="0">
                <a:solidFill>
                  <a:schemeClr val="tx1"/>
                </a:solidFill>
              </a:rPr>
              <a:t>. 256 ao 256-D). </a:t>
            </a:r>
          </a:p>
          <a:p>
            <a:pPr algn="just"/>
            <a:r>
              <a:rPr lang="pt-BR" sz="2800" dirty="0">
                <a:solidFill>
                  <a:schemeClr val="tx1"/>
                </a:solidFill>
              </a:rPr>
              <a:t>Esse trabalho de identificação colabora com a atividade de seleção de dois ou mais recursos aptos para afetação ao rito dos repetitivos pelo relator no STJ, conforme dispõe o § 5º do art. 1.036 do Código de Processo Civil, servindo como filtro recursal diferenciado. Isso porque privilegia o julgamento coletivizado da questão, o qual possui o condão de pacificar, em âmbito nacional, questões de direito que se repetem em múltiplos processos com a formação de precedentes qualificados (RISTJ, art. 121-A). (RECURSO ESPECIAL Nº 1996668 – PR)</a:t>
            </a:r>
          </a:p>
          <a:p>
            <a:endParaRPr lang="pt-BR" sz="3200" dirty="0">
              <a:solidFill>
                <a:schemeClr val="tx1"/>
              </a:solidFill>
            </a:endParaRPr>
          </a:p>
        </p:txBody>
      </p:sp>
    </p:spTree>
    <p:extLst>
      <p:ext uri="{BB962C8B-B14F-4D97-AF65-F5344CB8AC3E}">
        <p14:creationId xmlns:p14="http://schemas.microsoft.com/office/powerpoint/2010/main" val="24380394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08C897BB-9631-4221-9F39-4DC0BB3A59F3}"/>
              </a:ext>
            </a:extLst>
          </p:cNvPr>
          <p:cNvSpPr>
            <a:spLocks noGrp="1"/>
          </p:cNvSpPr>
          <p:nvPr>
            <p:ph type="body" idx="1"/>
          </p:nvPr>
        </p:nvSpPr>
        <p:spPr>
          <a:xfrm>
            <a:off x="609600" y="1064525"/>
            <a:ext cx="10972800" cy="5061109"/>
          </a:xfrm>
        </p:spPr>
        <p:txBody>
          <a:bodyPr>
            <a:normAutofit fontScale="92500"/>
          </a:bodyPr>
          <a:lstStyle/>
          <a:p>
            <a:pPr algn="just"/>
            <a:endParaRPr lang="pt-BR" sz="1100" dirty="0">
              <a:solidFill>
                <a:schemeClr val="tx1"/>
              </a:solidFill>
              <a:latin typeface="Nunito"/>
            </a:endParaRPr>
          </a:p>
          <a:p>
            <a:pPr algn="just"/>
            <a:r>
              <a:rPr lang="pt-BR" sz="2800" dirty="0">
                <a:solidFill>
                  <a:schemeClr val="tx1"/>
                </a:solidFill>
                <a:latin typeface="Nunito"/>
              </a:rPr>
              <a:t>12. NOVAS TECNOLOGIAS E EXECUÇÃO. </a:t>
            </a:r>
          </a:p>
          <a:p>
            <a:pPr algn="just"/>
            <a:endParaRPr lang="pt-BR" sz="2800" dirty="0">
              <a:solidFill>
                <a:schemeClr val="tx1"/>
              </a:solidFill>
              <a:latin typeface="Nunito"/>
            </a:endParaRPr>
          </a:p>
          <a:p>
            <a:pPr algn="just"/>
            <a:r>
              <a:rPr lang="pt-BR" sz="2800" dirty="0">
                <a:solidFill>
                  <a:schemeClr val="tx1"/>
                </a:solidFill>
                <a:latin typeface="Nunito"/>
              </a:rPr>
              <a:t>Os processos de execução fiscal representam, aproximadamente, 35% do total de casos pendentes e 65% das execuções pendentes no Poder Judiciário, com taxa de congestionamento de 90%. Ou seja, de cada cem processos de execução fiscal que tramitaram no ano de 2021, apenas 10 foram baixados. Desconsiderando esses processos, a taxa de congestionamento do Poder Judiciário cairia em 6,3 pontos percentuais, passando de 74,2% para 67,9% em 2021.(CNJ – JUSTIÇA EM NÚMEROS – 2022)</a:t>
            </a:r>
          </a:p>
          <a:p>
            <a:endParaRPr lang="pt-BR" sz="3200" dirty="0">
              <a:solidFill>
                <a:schemeClr val="tx1"/>
              </a:solidFill>
            </a:endParaRPr>
          </a:p>
        </p:txBody>
      </p:sp>
    </p:spTree>
    <p:extLst>
      <p:ext uri="{BB962C8B-B14F-4D97-AF65-F5344CB8AC3E}">
        <p14:creationId xmlns:p14="http://schemas.microsoft.com/office/powerpoint/2010/main" val="33988224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08C897BB-9631-4221-9F39-4DC0BB3A59F3}"/>
              </a:ext>
            </a:extLst>
          </p:cNvPr>
          <p:cNvSpPr>
            <a:spLocks noGrp="1"/>
          </p:cNvSpPr>
          <p:nvPr>
            <p:ph type="body" idx="1"/>
          </p:nvPr>
        </p:nvSpPr>
        <p:spPr>
          <a:xfrm>
            <a:off x="609600" y="1064525"/>
            <a:ext cx="10972800" cy="5061109"/>
          </a:xfrm>
        </p:spPr>
        <p:txBody>
          <a:bodyPr>
            <a:normAutofit fontScale="92500" lnSpcReduction="20000"/>
          </a:bodyPr>
          <a:lstStyle/>
          <a:p>
            <a:pPr algn="just"/>
            <a:endParaRPr lang="pt-BR" sz="1100" dirty="0">
              <a:solidFill>
                <a:schemeClr val="tx1"/>
              </a:solidFill>
              <a:latin typeface="Nunito"/>
            </a:endParaRPr>
          </a:p>
          <a:p>
            <a:pPr marL="270927" indent="0" algn="ctr" fontAlgn="base">
              <a:buNone/>
            </a:pPr>
            <a:r>
              <a:rPr lang="pt-BR" sz="2800" b="1" i="0" dirty="0" err="1">
                <a:solidFill>
                  <a:schemeClr val="tx1"/>
                </a:solidFill>
                <a:effectLst/>
                <a:latin typeface="Open Sans" panose="020B0606030504020204" pitchFamily="34" charset="0"/>
              </a:rPr>
              <a:t>Sniper</a:t>
            </a:r>
            <a:endParaRPr lang="pt-BR" sz="2800" b="1" i="0" dirty="0">
              <a:solidFill>
                <a:schemeClr val="tx1"/>
              </a:solidFill>
              <a:effectLst/>
              <a:latin typeface="Open Sans" panose="020B0606030504020204" pitchFamily="34" charset="0"/>
            </a:endParaRPr>
          </a:p>
          <a:p>
            <a:pPr algn="just" fontAlgn="base"/>
            <a:r>
              <a:rPr lang="pt-BR" sz="2800" b="0" i="0" dirty="0">
                <a:solidFill>
                  <a:schemeClr val="tx1"/>
                </a:solidFill>
                <a:effectLst/>
                <a:latin typeface="inherit"/>
              </a:rPr>
              <a:t>A ferramenta atua na </a:t>
            </a:r>
            <a:r>
              <a:rPr lang="pt-BR" sz="2800" b="1" i="0" dirty="0">
                <a:solidFill>
                  <a:schemeClr val="tx1"/>
                </a:solidFill>
                <a:effectLst/>
                <a:latin typeface="inherit"/>
              </a:rPr>
              <a:t>solução de um dos principais gargalos processuais</a:t>
            </a:r>
            <a:r>
              <a:rPr lang="pt-BR" sz="2800" b="0" i="0" dirty="0">
                <a:solidFill>
                  <a:schemeClr val="tx1"/>
                </a:solidFill>
                <a:effectLst/>
                <a:latin typeface="inherit"/>
              </a:rPr>
              <a:t>: a execução e o cumprimento de sentença, especialmente quando envolvem o pagamento de dívidas, devido à dificuldade de localizar bens e ativos. Antes do </a:t>
            </a:r>
            <a:r>
              <a:rPr lang="pt-BR" sz="2800" b="0" i="0" dirty="0" err="1">
                <a:solidFill>
                  <a:schemeClr val="tx1"/>
                </a:solidFill>
                <a:effectLst/>
                <a:latin typeface="inherit"/>
              </a:rPr>
              <a:t>Sniper</a:t>
            </a:r>
            <a:r>
              <a:rPr lang="pt-BR" sz="2800" b="0" i="0" dirty="0">
                <a:solidFill>
                  <a:schemeClr val="tx1"/>
                </a:solidFill>
                <a:effectLst/>
                <a:latin typeface="inherit"/>
              </a:rPr>
              <a:t>, a investigação patrimonial era um procedimento de alta complexidade que mobilizava uma equipe especializada no pedido e na análise de documentos e no acesso individualizado a bases de dados. Esse procedimento podia durar vários meses.  </a:t>
            </a:r>
            <a:endParaRPr lang="pt-BR" sz="2800" b="0" i="0" dirty="0">
              <a:solidFill>
                <a:schemeClr val="tx1"/>
              </a:solidFill>
              <a:effectLst/>
              <a:latin typeface="Open Sans" panose="020B0606030504020204" pitchFamily="34" charset="0"/>
            </a:endParaRPr>
          </a:p>
          <a:p>
            <a:pPr algn="just" fontAlgn="base"/>
            <a:r>
              <a:rPr lang="pt-BR" sz="2800" b="0" i="0" dirty="0">
                <a:solidFill>
                  <a:schemeClr val="tx1"/>
                </a:solidFill>
                <a:effectLst/>
                <a:latin typeface="inherit"/>
              </a:rPr>
              <a:t>A partir do cruzamento de dados e informações de diferentes bases de dados, o </a:t>
            </a:r>
            <a:r>
              <a:rPr lang="pt-BR" sz="2800" b="0" i="0" dirty="0" err="1">
                <a:solidFill>
                  <a:schemeClr val="tx1"/>
                </a:solidFill>
                <a:effectLst/>
                <a:latin typeface="inherit"/>
              </a:rPr>
              <a:t>Sniper</a:t>
            </a:r>
            <a:r>
              <a:rPr lang="pt-BR" sz="2800" b="0" i="0" dirty="0">
                <a:solidFill>
                  <a:schemeClr val="tx1"/>
                </a:solidFill>
                <a:effectLst/>
                <a:latin typeface="inherit"/>
              </a:rPr>
              <a:t> destaca os vínculos entre pessoas físicas e jurídicas de forma visual (no formato de grafos), permitindo </a:t>
            </a:r>
            <a:r>
              <a:rPr lang="pt-BR" sz="2800" b="1" i="0" dirty="0">
                <a:solidFill>
                  <a:schemeClr val="tx1"/>
                </a:solidFill>
                <a:effectLst/>
                <a:latin typeface="inherit"/>
              </a:rPr>
              <a:t>identificar relações de interesse para processos judiciais de forma mais ágil e eficiente.</a:t>
            </a:r>
            <a:endParaRPr lang="pt-BR" sz="2800" b="0" i="0" dirty="0">
              <a:solidFill>
                <a:schemeClr val="tx1"/>
              </a:solidFill>
              <a:effectLst/>
              <a:latin typeface="Open Sans" panose="020B0606030504020204" pitchFamily="34" charset="0"/>
            </a:endParaRPr>
          </a:p>
          <a:p>
            <a:endParaRPr lang="pt-BR" sz="3200" dirty="0">
              <a:solidFill>
                <a:schemeClr val="tx1"/>
              </a:solidFill>
            </a:endParaRPr>
          </a:p>
        </p:txBody>
      </p:sp>
    </p:spTree>
    <p:extLst>
      <p:ext uri="{BB962C8B-B14F-4D97-AF65-F5344CB8AC3E}">
        <p14:creationId xmlns:p14="http://schemas.microsoft.com/office/powerpoint/2010/main" val="2534326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08C897BB-9631-4221-9F39-4DC0BB3A59F3}"/>
              </a:ext>
            </a:extLst>
          </p:cNvPr>
          <p:cNvSpPr>
            <a:spLocks noGrp="1"/>
          </p:cNvSpPr>
          <p:nvPr>
            <p:ph type="body" idx="1"/>
          </p:nvPr>
        </p:nvSpPr>
        <p:spPr>
          <a:xfrm>
            <a:off x="609600" y="1064525"/>
            <a:ext cx="10972800" cy="5061109"/>
          </a:xfrm>
        </p:spPr>
        <p:txBody>
          <a:bodyPr>
            <a:normAutofit/>
          </a:bodyPr>
          <a:lstStyle/>
          <a:p>
            <a:pPr algn="just"/>
            <a:endParaRPr lang="pt-BR" sz="1600" dirty="0">
              <a:solidFill>
                <a:schemeClr val="tx1"/>
              </a:solidFill>
              <a:latin typeface="Nunito"/>
            </a:endParaRPr>
          </a:p>
          <a:p>
            <a:pPr algn="l" fontAlgn="base"/>
            <a:r>
              <a:rPr lang="pt-BR" sz="1600" b="1" i="0" dirty="0">
                <a:solidFill>
                  <a:schemeClr val="tx1"/>
                </a:solidFill>
                <a:effectLst/>
                <a:latin typeface="Open Sans" panose="020B0606030504020204" pitchFamily="34" charset="0"/>
              </a:rPr>
              <a:t>Dados Disponíveis*</a:t>
            </a:r>
          </a:p>
          <a:p>
            <a:pPr algn="l" fontAlgn="base"/>
            <a:r>
              <a:rPr lang="pt-BR" sz="1600" b="0" i="0" dirty="0">
                <a:solidFill>
                  <a:schemeClr val="tx1"/>
                </a:solidFill>
                <a:effectLst/>
                <a:latin typeface="inherit"/>
              </a:rPr>
              <a:t>Já está disponível a consulta a dados dos seguintes órgãos:  </a:t>
            </a:r>
            <a:endParaRPr lang="pt-BR" sz="1600" b="0" i="0" dirty="0">
              <a:solidFill>
                <a:schemeClr val="tx1"/>
              </a:solidFill>
              <a:effectLst/>
              <a:latin typeface="Open Sans" panose="020B0606030504020204" pitchFamily="34" charset="0"/>
            </a:endParaRPr>
          </a:p>
          <a:p>
            <a:pPr algn="l" fontAlgn="base">
              <a:buFont typeface="Arial" panose="020B0604020202020204" pitchFamily="34" charset="0"/>
              <a:buChar char="•"/>
            </a:pPr>
            <a:r>
              <a:rPr lang="pt-BR" sz="1600" b="1" i="0" dirty="0">
                <a:solidFill>
                  <a:schemeClr val="tx1"/>
                </a:solidFill>
                <a:effectLst/>
                <a:latin typeface="inherit"/>
              </a:rPr>
              <a:t>Receita Federal do Brasil</a:t>
            </a:r>
            <a:r>
              <a:rPr lang="pt-BR" sz="1600" b="0" i="0" dirty="0">
                <a:solidFill>
                  <a:schemeClr val="tx1"/>
                </a:solidFill>
                <a:effectLst/>
                <a:latin typeface="inherit"/>
              </a:rPr>
              <a:t>: Cadastro de Pessoas Físicas (CPF) e Cadastro Nacional da Pessoa Jurídica (CNPJ). </a:t>
            </a:r>
          </a:p>
          <a:p>
            <a:pPr algn="l" fontAlgn="base">
              <a:buFont typeface="Arial" panose="020B0604020202020204" pitchFamily="34" charset="0"/>
              <a:buChar char="•"/>
            </a:pPr>
            <a:r>
              <a:rPr lang="pt-BR" sz="1600" b="1" i="0" dirty="0">
                <a:solidFill>
                  <a:schemeClr val="tx1"/>
                </a:solidFill>
                <a:effectLst/>
                <a:latin typeface="inherit"/>
              </a:rPr>
              <a:t>Tribunal Superior Eleitoral (TSE)</a:t>
            </a:r>
            <a:r>
              <a:rPr lang="pt-BR" sz="1600" b="0" i="0" dirty="0">
                <a:solidFill>
                  <a:schemeClr val="tx1"/>
                </a:solidFill>
                <a:effectLst/>
                <a:latin typeface="inherit"/>
              </a:rPr>
              <a:t>: base de candidatos, com informações sobre candidaturas e bens declarados. </a:t>
            </a:r>
          </a:p>
          <a:p>
            <a:pPr algn="l" fontAlgn="base">
              <a:buFont typeface="Arial" panose="020B0604020202020204" pitchFamily="34" charset="0"/>
              <a:buChar char="•"/>
            </a:pPr>
            <a:r>
              <a:rPr lang="pt-BR" sz="1600" b="1" i="0" dirty="0">
                <a:solidFill>
                  <a:schemeClr val="tx1"/>
                </a:solidFill>
                <a:effectLst/>
                <a:latin typeface="inherit"/>
              </a:rPr>
              <a:t>Controladoria-Geral da União (CGU): </a:t>
            </a:r>
            <a:r>
              <a:rPr lang="pt-BR" sz="1600" b="0" i="0" dirty="0">
                <a:solidFill>
                  <a:schemeClr val="tx1"/>
                </a:solidFill>
                <a:effectLst/>
                <a:latin typeface="inherit"/>
              </a:rPr>
              <a:t>informações sobre sanções administrativas (caso já tenha ocupado cargo público), empresas inidôneas e suspensas, entidades sem fins lucrativos impedidas, empresas punidas e acordos de leniência.  </a:t>
            </a:r>
          </a:p>
          <a:p>
            <a:pPr algn="l" fontAlgn="base">
              <a:buFont typeface="Arial" panose="020B0604020202020204" pitchFamily="34" charset="0"/>
              <a:buChar char="•"/>
            </a:pPr>
            <a:r>
              <a:rPr lang="pt-BR" sz="1600" b="1" i="0" dirty="0">
                <a:solidFill>
                  <a:schemeClr val="tx1"/>
                </a:solidFill>
                <a:effectLst/>
                <a:latin typeface="inherit"/>
              </a:rPr>
              <a:t>Agência Nacional de Aviação Civil (Anac): </a:t>
            </a:r>
            <a:r>
              <a:rPr lang="pt-BR" sz="1600" b="0" i="0" dirty="0">
                <a:solidFill>
                  <a:schemeClr val="tx1"/>
                </a:solidFill>
                <a:effectLst/>
                <a:latin typeface="inherit"/>
              </a:rPr>
              <a:t>Registro Aeronáutico Brasileiro. </a:t>
            </a:r>
          </a:p>
          <a:p>
            <a:pPr algn="l" fontAlgn="base">
              <a:buFont typeface="Arial" panose="020B0604020202020204" pitchFamily="34" charset="0"/>
              <a:buChar char="•"/>
            </a:pPr>
            <a:r>
              <a:rPr lang="pt-BR" sz="1600" b="1" i="0" dirty="0">
                <a:solidFill>
                  <a:schemeClr val="tx1"/>
                </a:solidFill>
                <a:effectLst/>
                <a:latin typeface="inherit"/>
              </a:rPr>
              <a:t>Tribunal Marítimo: </a:t>
            </a:r>
            <a:r>
              <a:rPr lang="pt-BR" sz="1600" b="0" i="0" dirty="0">
                <a:solidFill>
                  <a:schemeClr val="tx1"/>
                </a:solidFill>
                <a:effectLst/>
                <a:latin typeface="inherit"/>
              </a:rPr>
              <a:t>embarcações listadas no Registro Especial Brasileiro. </a:t>
            </a:r>
          </a:p>
          <a:p>
            <a:pPr algn="l" fontAlgn="base">
              <a:buFont typeface="Arial" panose="020B0604020202020204" pitchFamily="34" charset="0"/>
              <a:buChar char="•"/>
            </a:pPr>
            <a:r>
              <a:rPr lang="pt-BR" sz="1600" b="1" i="0" dirty="0">
                <a:solidFill>
                  <a:schemeClr val="tx1"/>
                </a:solidFill>
                <a:effectLst/>
                <a:latin typeface="inherit"/>
              </a:rPr>
              <a:t>CNJ: </a:t>
            </a:r>
            <a:r>
              <a:rPr lang="pt-BR" sz="1600" b="0" i="0" dirty="0">
                <a:solidFill>
                  <a:schemeClr val="tx1"/>
                </a:solidFill>
                <a:effectLst/>
                <a:latin typeface="inherit"/>
              </a:rPr>
              <a:t>informações sobre processos judiciais, número de processos, valor da causa, partes, classe e assunto dos processos. </a:t>
            </a:r>
          </a:p>
          <a:p>
            <a:pPr algn="l" fontAlgn="base"/>
            <a:r>
              <a:rPr lang="pt-BR" sz="1600" b="1" i="0" dirty="0">
                <a:solidFill>
                  <a:schemeClr val="tx1"/>
                </a:solidFill>
                <a:effectLst/>
                <a:latin typeface="inherit"/>
              </a:rPr>
              <a:t>Bases em processo de integração:</a:t>
            </a:r>
            <a:r>
              <a:rPr lang="pt-BR" sz="1600" b="0" i="0" dirty="0">
                <a:solidFill>
                  <a:schemeClr val="tx1"/>
                </a:solidFill>
                <a:effectLst/>
                <a:latin typeface="inherit"/>
              </a:rPr>
              <a:t> </a:t>
            </a:r>
            <a:endParaRPr lang="pt-BR" sz="1600" b="0" i="0" dirty="0">
              <a:solidFill>
                <a:schemeClr val="tx1"/>
              </a:solidFill>
              <a:effectLst/>
              <a:latin typeface="Open Sans" panose="020B0606030504020204" pitchFamily="34" charset="0"/>
            </a:endParaRPr>
          </a:p>
          <a:p>
            <a:pPr algn="l" fontAlgn="base">
              <a:buFont typeface="Arial" panose="020B0604020202020204" pitchFamily="34" charset="0"/>
              <a:buChar char="•"/>
            </a:pPr>
            <a:r>
              <a:rPr lang="pt-BR" sz="1600" b="1" i="0" dirty="0" err="1">
                <a:solidFill>
                  <a:schemeClr val="tx1"/>
                </a:solidFill>
                <a:effectLst/>
                <a:latin typeface="inherit"/>
              </a:rPr>
              <a:t>Infojud</a:t>
            </a:r>
            <a:r>
              <a:rPr lang="pt-BR" sz="1600" b="1" i="0" dirty="0">
                <a:solidFill>
                  <a:schemeClr val="tx1"/>
                </a:solidFill>
                <a:effectLst/>
                <a:latin typeface="inherit"/>
              </a:rPr>
              <a:t>: </a:t>
            </a:r>
            <a:r>
              <a:rPr lang="pt-BR" sz="1600" b="0" i="0" dirty="0">
                <a:solidFill>
                  <a:schemeClr val="tx1"/>
                </a:solidFill>
                <a:effectLst/>
                <a:latin typeface="inherit"/>
              </a:rPr>
              <a:t>dados fiscais (apenas no módulo sigiloso) </a:t>
            </a:r>
          </a:p>
          <a:p>
            <a:pPr algn="l" fontAlgn="base">
              <a:buFont typeface="Arial" panose="020B0604020202020204" pitchFamily="34" charset="0"/>
              <a:buChar char="•"/>
            </a:pPr>
            <a:r>
              <a:rPr lang="pt-BR" sz="1600" b="1" i="0" dirty="0" err="1">
                <a:solidFill>
                  <a:schemeClr val="tx1"/>
                </a:solidFill>
                <a:effectLst/>
                <a:latin typeface="inherit"/>
              </a:rPr>
              <a:t>Sisbajud</a:t>
            </a:r>
            <a:r>
              <a:rPr lang="pt-BR" sz="1600" b="1" i="0" dirty="0">
                <a:solidFill>
                  <a:schemeClr val="tx1"/>
                </a:solidFill>
                <a:effectLst/>
                <a:latin typeface="inherit"/>
              </a:rPr>
              <a:t>: </a:t>
            </a:r>
            <a:r>
              <a:rPr lang="pt-BR" sz="1600" b="0" i="0" dirty="0">
                <a:solidFill>
                  <a:schemeClr val="tx1"/>
                </a:solidFill>
                <a:effectLst/>
                <a:latin typeface="inherit"/>
              </a:rPr>
              <a:t>dados bancários (apenas no módulo sigiloso)</a:t>
            </a:r>
            <a:r>
              <a:rPr lang="pt-BR" sz="1600" b="1" i="0" dirty="0">
                <a:solidFill>
                  <a:schemeClr val="tx1"/>
                </a:solidFill>
                <a:effectLst/>
                <a:latin typeface="inherit"/>
              </a:rPr>
              <a:t> </a:t>
            </a:r>
            <a:r>
              <a:rPr lang="pt-BR" sz="1600" b="0" i="0" dirty="0">
                <a:solidFill>
                  <a:schemeClr val="tx1"/>
                </a:solidFill>
                <a:effectLst/>
                <a:latin typeface="inherit"/>
              </a:rPr>
              <a:t> </a:t>
            </a:r>
          </a:p>
          <a:p>
            <a:endParaRPr lang="pt-BR" sz="1600" dirty="0">
              <a:solidFill>
                <a:schemeClr val="tx1"/>
              </a:solidFill>
            </a:endParaRPr>
          </a:p>
        </p:txBody>
      </p:sp>
    </p:spTree>
    <p:extLst>
      <p:ext uri="{BB962C8B-B14F-4D97-AF65-F5344CB8AC3E}">
        <p14:creationId xmlns:p14="http://schemas.microsoft.com/office/powerpoint/2010/main" val="31244163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08C897BB-9631-4221-9F39-4DC0BB3A59F3}"/>
              </a:ext>
            </a:extLst>
          </p:cNvPr>
          <p:cNvSpPr>
            <a:spLocks noGrp="1"/>
          </p:cNvSpPr>
          <p:nvPr>
            <p:ph type="body" idx="1"/>
          </p:nvPr>
        </p:nvSpPr>
        <p:spPr>
          <a:xfrm>
            <a:off x="609600" y="1064525"/>
            <a:ext cx="10972800" cy="5061109"/>
          </a:xfrm>
        </p:spPr>
        <p:txBody>
          <a:bodyPr>
            <a:normAutofit/>
          </a:bodyPr>
          <a:lstStyle/>
          <a:p>
            <a:pPr algn="just"/>
            <a:endParaRPr lang="pt-BR" sz="1600" dirty="0">
              <a:solidFill>
                <a:schemeClr val="tx1"/>
              </a:solidFill>
              <a:latin typeface="Nunito"/>
            </a:endParaRPr>
          </a:p>
          <a:p>
            <a:pPr algn="just"/>
            <a:endParaRPr lang="pt-BR" sz="3200" dirty="0">
              <a:solidFill>
                <a:schemeClr val="tx1"/>
              </a:solidFill>
              <a:latin typeface="Nunito"/>
            </a:endParaRPr>
          </a:p>
          <a:p>
            <a:pPr algn="just"/>
            <a:r>
              <a:rPr lang="pt-BR" sz="3200" dirty="0">
                <a:solidFill>
                  <a:schemeClr val="tx1"/>
                </a:solidFill>
                <a:latin typeface="Nunito"/>
              </a:rPr>
              <a:t>13. RECURSOS E NOVAS TECNOLOGIAS. </a:t>
            </a:r>
          </a:p>
          <a:p>
            <a:pPr algn="just"/>
            <a:endParaRPr lang="pt-BR" sz="3200" dirty="0">
              <a:solidFill>
                <a:schemeClr val="tx1"/>
              </a:solidFill>
              <a:latin typeface="Nunito"/>
            </a:endParaRPr>
          </a:p>
          <a:p>
            <a:pPr algn="just"/>
            <a:r>
              <a:rPr lang="pt-BR" sz="3200" dirty="0">
                <a:solidFill>
                  <a:schemeClr val="tx1"/>
                </a:solidFill>
              </a:rPr>
              <a:t>13.1 JUÍZO DE ADMISSIBILIDADE AUTOMATIZADO </a:t>
            </a:r>
          </a:p>
          <a:p>
            <a:pPr algn="just"/>
            <a:endParaRPr lang="pt-BR" sz="3200" dirty="0">
              <a:solidFill>
                <a:schemeClr val="tx1"/>
              </a:solidFill>
            </a:endParaRPr>
          </a:p>
          <a:p>
            <a:pPr algn="just"/>
            <a:r>
              <a:rPr lang="pt-BR" sz="3200" dirty="0">
                <a:solidFill>
                  <a:schemeClr val="tx1"/>
                </a:solidFill>
              </a:rPr>
              <a:t>13.2. JULGAMENTO DE MÉRITO (RADAR). </a:t>
            </a:r>
          </a:p>
          <a:p>
            <a:pPr algn="just"/>
            <a:endParaRPr lang="pt-BR" sz="3200" dirty="0">
              <a:solidFill>
                <a:schemeClr val="tx1"/>
              </a:solidFill>
              <a:latin typeface="Nunito"/>
            </a:endParaRPr>
          </a:p>
          <a:p>
            <a:pPr algn="just"/>
            <a:endParaRPr lang="pt-BR" sz="800" dirty="0">
              <a:solidFill>
                <a:schemeClr val="tx1"/>
              </a:solidFill>
              <a:latin typeface="Nunito"/>
            </a:endParaRPr>
          </a:p>
          <a:p>
            <a:pPr algn="just"/>
            <a:endParaRPr lang="pt-BR" sz="800" dirty="0">
              <a:solidFill>
                <a:schemeClr val="tx1"/>
              </a:solidFill>
              <a:latin typeface="Nunito"/>
            </a:endParaRPr>
          </a:p>
          <a:p>
            <a:endParaRPr lang="pt-BR" sz="1600" dirty="0">
              <a:solidFill>
                <a:schemeClr val="tx1"/>
              </a:solidFill>
            </a:endParaRPr>
          </a:p>
        </p:txBody>
      </p:sp>
    </p:spTree>
    <p:extLst>
      <p:ext uri="{BB962C8B-B14F-4D97-AF65-F5344CB8AC3E}">
        <p14:creationId xmlns:p14="http://schemas.microsoft.com/office/powerpoint/2010/main" val="2294039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08C897BB-9631-4221-9F39-4DC0BB3A59F3}"/>
              </a:ext>
            </a:extLst>
          </p:cNvPr>
          <p:cNvSpPr>
            <a:spLocks noGrp="1"/>
          </p:cNvSpPr>
          <p:nvPr>
            <p:ph type="body" idx="1"/>
          </p:nvPr>
        </p:nvSpPr>
        <p:spPr>
          <a:xfrm>
            <a:off x="609600" y="1064525"/>
            <a:ext cx="10972800" cy="5061109"/>
          </a:xfrm>
        </p:spPr>
        <p:txBody>
          <a:bodyPr>
            <a:normAutofit/>
          </a:bodyPr>
          <a:lstStyle/>
          <a:p>
            <a:pPr algn="just"/>
            <a:endParaRPr lang="pt-BR" sz="1600" dirty="0">
              <a:solidFill>
                <a:schemeClr val="tx1"/>
              </a:solidFill>
              <a:latin typeface="Nunito"/>
            </a:endParaRPr>
          </a:p>
          <a:p>
            <a:pPr algn="just"/>
            <a:r>
              <a:rPr lang="pt-BR" sz="3600" dirty="0">
                <a:solidFill>
                  <a:schemeClr val="tx1"/>
                </a:solidFill>
                <a:latin typeface="Nunito"/>
              </a:rPr>
              <a:t>14. NEGÓCIOS JURÍDICOS PROCESSUAIS E INTELIGÊNCIA ARTIFICIAL. </a:t>
            </a:r>
          </a:p>
          <a:p>
            <a:pPr algn="just"/>
            <a:endParaRPr lang="pt-BR" sz="3600" dirty="0">
              <a:solidFill>
                <a:schemeClr val="tx1"/>
              </a:solidFill>
              <a:latin typeface="Nunito"/>
            </a:endParaRPr>
          </a:p>
          <a:p>
            <a:pPr algn="just"/>
            <a:r>
              <a:rPr lang="pt-BR" sz="3600" dirty="0">
                <a:solidFill>
                  <a:schemeClr val="tx1"/>
                </a:solidFill>
                <a:latin typeface="Nunito"/>
              </a:rPr>
              <a:t>14.1. CRITÉRIOS DE VALIDADE. </a:t>
            </a:r>
            <a:endParaRPr lang="pt-BR" sz="3600" dirty="0">
              <a:solidFill>
                <a:schemeClr val="tx1"/>
              </a:solidFill>
            </a:endParaRPr>
          </a:p>
          <a:p>
            <a:pPr algn="just"/>
            <a:endParaRPr lang="pt-BR" sz="3600" dirty="0">
              <a:solidFill>
                <a:schemeClr val="tx1"/>
              </a:solidFill>
              <a:latin typeface="Nunito"/>
            </a:endParaRPr>
          </a:p>
          <a:p>
            <a:pPr algn="just"/>
            <a:endParaRPr lang="pt-BR" sz="800" dirty="0">
              <a:solidFill>
                <a:schemeClr val="tx1"/>
              </a:solidFill>
              <a:latin typeface="Nunito"/>
            </a:endParaRPr>
          </a:p>
          <a:p>
            <a:pPr algn="just"/>
            <a:endParaRPr lang="pt-BR" sz="800" dirty="0">
              <a:solidFill>
                <a:schemeClr val="tx1"/>
              </a:solidFill>
              <a:latin typeface="Nunito"/>
            </a:endParaRPr>
          </a:p>
          <a:p>
            <a:endParaRPr lang="pt-BR" sz="1600" dirty="0">
              <a:solidFill>
                <a:schemeClr val="tx1"/>
              </a:solidFill>
            </a:endParaRPr>
          </a:p>
        </p:txBody>
      </p:sp>
    </p:spTree>
    <p:extLst>
      <p:ext uri="{BB962C8B-B14F-4D97-AF65-F5344CB8AC3E}">
        <p14:creationId xmlns:p14="http://schemas.microsoft.com/office/powerpoint/2010/main" val="3237707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a:extLst>
              <a:ext uri="{FF2B5EF4-FFF2-40B4-BE49-F238E27FC236}">
                <a16:creationId xmlns:a16="http://schemas.microsoft.com/office/drawing/2014/main" id="{C209CCB5-5269-4D01-9960-D83F3CDF2958}"/>
              </a:ext>
            </a:extLst>
          </p:cNvPr>
          <p:cNvSpPr>
            <a:spLocks noGrp="1"/>
          </p:cNvSpPr>
          <p:nvPr>
            <p:ph type="body" idx="1"/>
          </p:nvPr>
        </p:nvSpPr>
        <p:spPr>
          <a:xfrm>
            <a:off x="586854" y="641445"/>
            <a:ext cx="10995546" cy="5704764"/>
          </a:xfrm>
        </p:spPr>
        <p:txBody>
          <a:bodyPr>
            <a:normAutofit/>
          </a:bodyPr>
          <a:lstStyle/>
          <a:p>
            <a:pPr algn="just"/>
            <a:endParaRPr lang="pt-BR" dirty="0">
              <a:solidFill>
                <a:schemeClr val="tx1"/>
              </a:solidFill>
            </a:endParaRPr>
          </a:p>
          <a:p>
            <a:pPr algn="just"/>
            <a:r>
              <a:rPr lang="pt-BR" dirty="0">
                <a:solidFill>
                  <a:schemeClr val="tx1"/>
                </a:solidFill>
              </a:rPr>
              <a:t>2. Inteligência Artificial: aspectos relevantes. </a:t>
            </a:r>
          </a:p>
          <a:p>
            <a:pPr algn="just"/>
            <a:r>
              <a:rPr lang="pt-BR" dirty="0">
                <a:solidFill>
                  <a:schemeClr val="tx1"/>
                </a:solidFill>
              </a:rPr>
              <a:t>2.1. Panorama histórico. Primórdios: Alan </a:t>
            </a:r>
            <a:r>
              <a:rPr lang="pt-BR" dirty="0" err="1">
                <a:solidFill>
                  <a:schemeClr val="tx1"/>
                </a:solidFill>
              </a:rPr>
              <a:t>Turing:Computing</a:t>
            </a:r>
            <a:r>
              <a:rPr lang="pt-BR" dirty="0">
                <a:solidFill>
                  <a:schemeClr val="tx1"/>
                </a:solidFill>
              </a:rPr>
              <a:t> Machinery </a:t>
            </a:r>
            <a:r>
              <a:rPr lang="pt-BR" dirty="0" err="1">
                <a:solidFill>
                  <a:schemeClr val="tx1"/>
                </a:solidFill>
              </a:rPr>
              <a:t>and</a:t>
            </a:r>
            <a:r>
              <a:rPr lang="pt-BR" dirty="0">
                <a:solidFill>
                  <a:schemeClr val="tx1"/>
                </a:solidFill>
              </a:rPr>
              <a:t> </a:t>
            </a:r>
            <a:r>
              <a:rPr lang="pt-BR" dirty="0" err="1">
                <a:solidFill>
                  <a:schemeClr val="tx1"/>
                </a:solidFill>
              </a:rPr>
              <a:t>Intelligence</a:t>
            </a:r>
            <a:r>
              <a:rPr lang="pt-BR" dirty="0">
                <a:solidFill>
                  <a:schemeClr val="tx1"/>
                </a:solidFill>
              </a:rPr>
              <a:t>. Conferência em </a:t>
            </a:r>
            <a:r>
              <a:rPr lang="pt-BR" dirty="0" err="1">
                <a:solidFill>
                  <a:schemeClr val="tx1"/>
                </a:solidFill>
              </a:rPr>
              <a:t>Darmouth</a:t>
            </a:r>
            <a:r>
              <a:rPr lang="pt-BR" dirty="0">
                <a:solidFill>
                  <a:schemeClr val="tx1"/>
                </a:solidFill>
              </a:rPr>
              <a:t> </a:t>
            </a:r>
            <a:r>
              <a:rPr lang="pt-BR" dirty="0" err="1">
                <a:solidFill>
                  <a:schemeClr val="tx1"/>
                </a:solidFill>
              </a:rPr>
              <a:t>College</a:t>
            </a:r>
            <a:r>
              <a:rPr lang="pt-BR" dirty="0">
                <a:solidFill>
                  <a:schemeClr val="tx1"/>
                </a:solidFill>
              </a:rPr>
              <a:t> (John McCarthy, M.L </a:t>
            </a:r>
            <a:r>
              <a:rPr lang="pt-BR" dirty="0" err="1">
                <a:solidFill>
                  <a:schemeClr val="tx1"/>
                </a:solidFill>
              </a:rPr>
              <a:t>Minsky</a:t>
            </a:r>
            <a:r>
              <a:rPr lang="pt-BR" dirty="0">
                <a:solidFill>
                  <a:schemeClr val="tx1"/>
                </a:solidFill>
              </a:rPr>
              <a:t>, N. Rochester e C.E. Shannon). Invernos da IA. </a:t>
            </a:r>
          </a:p>
          <a:p>
            <a:endParaRPr lang="pt-BR" dirty="0">
              <a:solidFill>
                <a:schemeClr val="tx1"/>
              </a:solidFill>
            </a:endParaRPr>
          </a:p>
        </p:txBody>
      </p:sp>
    </p:spTree>
    <p:extLst>
      <p:ext uri="{BB962C8B-B14F-4D97-AF65-F5344CB8AC3E}">
        <p14:creationId xmlns:p14="http://schemas.microsoft.com/office/powerpoint/2010/main" val="39849675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08C897BB-9631-4221-9F39-4DC0BB3A59F3}"/>
              </a:ext>
            </a:extLst>
          </p:cNvPr>
          <p:cNvSpPr>
            <a:spLocks noGrp="1"/>
          </p:cNvSpPr>
          <p:nvPr>
            <p:ph type="body" idx="1"/>
          </p:nvPr>
        </p:nvSpPr>
        <p:spPr>
          <a:xfrm>
            <a:off x="609600" y="532263"/>
            <a:ext cx="10972800" cy="5593371"/>
          </a:xfrm>
        </p:spPr>
        <p:txBody>
          <a:bodyPr>
            <a:normAutofit fontScale="77500" lnSpcReduction="20000"/>
          </a:bodyPr>
          <a:lstStyle/>
          <a:p>
            <a:pPr algn="just"/>
            <a:r>
              <a:rPr lang="pt-BR" sz="3200" dirty="0">
                <a:solidFill>
                  <a:schemeClr val="tx1"/>
                </a:solidFill>
                <a:latin typeface="Nunito"/>
              </a:rPr>
              <a:t>15. RESPONSABILIDADE CIVIL DECORRENTE DO USO DE SISTEMAS COMPUTACIONAIS INTELIGENTES.  </a:t>
            </a:r>
          </a:p>
          <a:p>
            <a:pPr algn="just"/>
            <a:endParaRPr lang="pt-BR" sz="3200" dirty="0">
              <a:solidFill>
                <a:schemeClr val="tx1"/>
              </a:solidFill>
              <a:latin typeface="Nunito"/>
            </a:endParaRPr>
          </a:p>
          <a:p>
            <a:pPr algn="just"/>
            <a:r>
              <a:rPr lang="pt-BR" sz="3200" dirty="0">
                <a:solidFill>
                  <a:schemeClr val="tx1"/>
                </a:solidFill>
                <a:latin typeface="Nunito"/>
              </a:rPr>
              <a:t>Art. 27. O fornecedor ou operador de sistema de inteligência artificial que cause dano patrimonial, moral, individual ou coletivo é obrigado a repará-lo integralmente, independentemente do grau de autonomia do sistema. </a:t>
            </a:r>
          </a:p>
          <a:p>
            <a:pPr algn="just"/>
            <a:r>
              <a:rPr lang="pt-BR" sz="3200" dirty="0">
                <a:solidFill>
                  <a:schemeClr val="tx1"/>
                </a:solidFill>
                <a:latin typeface="Nunito"/>
              </a:rPr>
              <a:t>§ 1º Quando se tratar de sistema de inteligência artificial de alto risco ou de risco excessivo, o fornecedor ou operador respondem objetivamente pelos danos causados, na medida de sua participação no dano. </a:t>
            </a:r>
          </a:p>
          <a:p>
            <a:pPr algn="just"/>
            <a:r>
              <a:rPr lang="pt-BR" sz="3200" dirty="0">
                <a:solidFill>
                  <a:schemeClr val="tx1"/>
                </a:solidFill>
                <a:latin typeface="Nunito"/>
              </a:rPr>
              <a:t>§ 2º Quando não se tratar de sistema de inteligência artificial de alto risco, a culpa do agente causador do dano será presumida, aplicando-se a inversão do ônus da prova em favor da vítima.</a:t>
            </a:r>
          </a:p>
          <a:p>
            <a:pPr algn="just"/>
            <a:endParaRPr lang="pt-BR" sz="3200" dirty="0">
              <a:solidFill>
                <a:schemeClr val="tx1"/>
              </a:solidFill>
              <a:latin typeface="Nunito"/>
            </a:endParaRPr>
          </a:p>
          <a:p>
            <a:pPr algn="just"/>
            <a:endParaRPr lang="pt-BR" sz="3200" dirty="0">
              <a:solidFill>
                <a:schemeClr val="tx1"/>
              </a:solidFill>
              <a:latin typeface="Nunito"/>
            </a:endParaRPr>
          </a:p>
          <a:p>
            <a:endParaRPr lang="pt-BR" sz="1600" dirty="0">
              <a:solidFill>
                <a:schemeClr val="tx1"/>
              </a:solidFill>
            </a:endParaRPr>
          </a:p>
        </p:txBody>
      </p:sp>
    </p:spTree>
    <p:extLst>
      <p:ext uri="{BB962C8B-B14F-4D97-AF65-F5344CB8AC3E}">
        <p14:creationId xmlns:p14="http://schemas.microsoft.com/office/powerpoint/2010/main" val="37652151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08C897BB-9631-4221-9F39-4DC0BB3A59F3}"/>
              </a:ext>
            </a:extLst>
          </p:cNvPr>
          <p:cNvSpPr>
            <a:spLocks noGrp="1"/>
          </p:cNvSpPr>
          <p:nvPr>
            <p:ph type="body" idx="1"/>
          </p:nvPr>
        </p:nvSpPr>
        <p:spPr>
          <a:xfrm>
            <a:off x="609600" y="532263"/>
            <a:ext cx="10972800" cy="5593371"/>
          </a:xfrm>
        </p:spPr>
        <p:txBody>
          <a:bodyPr>
            <a:normAutofit lnSpcReduction="10000"/>
          </a:bodyPr>
          <a:lstStyle/>
          <a:p>
            <a:pPr algn="just"/>
            <a:r>
              <a:rPr lang="pt-BR" sz="2800" dirty="0">
                <a:solidFill>
                  <a:schemeClr val="tx1"/>
                </a:solidFill>
              </a:rPr>
              <a:t>Art. 28. Os agentes de inteligência artificial não serão responsabilizados quando: I – comprovarem que não colocaram em circulação, empregaram ou tiraram proveito do sistema de inteligência artificial; ou II – comprovarem que o dano é decorrente de fato exclusivo da vítima ou de terceiro, assim como de caso fortuito externo. </a:t>
            </a:r>
          </a:p>
          <a:p>
            <a:pPr algn="just"/>
            <a:r>
              <a:rPr lang="pt-BR" sz="2800" dirty="0">
                <a:solidFill>
                  <a:schemeClr val="tx1"/>
                </a:solidFill>
              </a:rPr>
              <a:t>Art. 29. As hipóteses de responsabilização civil decorrentes de danos causados por sistemas de inteligência artificial no âmbito das relações de consumo permanecem sujeitas às regras previstas na Lei nº 8.078, de 11 de setembro de 1990 (Código de Defesa do Consumidor), sem prejuízo da aplicação das demais normas desta Lei.</a:t>
            </a:r>
            <a:endParaRPr lang="pt-BR" sz="2800" dirty="0">
              <a:solidFill>
                <a:schemeClr val="tx1"/>
              </a:solidFill>
              <a:latin typeface="Nunito"/>
            </a:endParaRPr>
          </a:p>
          <a:p>
            <a:pPr algn="just"/>
            <a:endParaRPr lang="pt-BR" sz="2800" dirty="0">
              <a:solidFill>
                <a:schemeClr val="tx1"/>
              </a:solidFill>
              <a:latin typeface="Nunito"/>
            </a:endParaRPr>
          </a:p>
          <a:p>
            <a:endParaRPr lang="pt-BR" sz="2800" dirty="0">
              <a:solidFill>
                <a:schemeClr val="tx1"/>
              </a:solidFill>
            </a:endParaRPr>
          </a:p>
        </p:txBody>
      </p:sp>
    </p:spTree>
    <p:extLst>
      <p:ext uri="{BB962C8B-B14F-4D97-AF65-F5344CB8AC3E}">
        <p14:creationId xmlns:p14="http://schemas.microsoft.com/office/powerpoint/2010/main" val="3572714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3AAEB31-0B72-C73F-43FB-43A0ADFCEA0E}"/>
              </a:ext>
            </a:extLst>
          </p:cNvPr>
          <p:cNvSpPr txBox="1"/>
          <p:nvPr/>
        </p:nvSpPr>
        <p:spPr>
          <a:xfrm>
            <a:off x="518616" y="1009934"/>
            <a:ext cx="11218460" cy="5509200"/>
          </a:xfrm>
          <a:prstGeom prst="rect">
            <a:avLst/>
          </a:prstGeom>
          <a:noFill/>
        </p:spPr>
        <p:txBody>
          <a:bodyPr wrap="square">
            <a:spAutoFit/>
          </a:bodyPr>
          <a:lstStyle/>
          <a:p>
            <a:pPr algn="just"/>
            <a:r>
              <a:rPr lang="pt-BR" sz="3200" dirty="0"/>
              <a:t>16</a:t>
            </a:r>
            <a:r>
              <a:rPr lang="pt-BR" sz="3200" dirty="0">
                <a:solidFill>
                  <a:schemeClr val="tx1"/>
                </a:solidFill>
              </a:rPr>
              <a:t>. Inteligência Artificial e Lei Geral de Proteção de Dados – LGPD (Lei 13.709/18). </a:t>
            </a:r>
          </a:p>
          <a:p>
            <a:pPr algn="just"/>
            <a:endParaRPr lang="pt-BR" sz="3200" dirty="0"/>
          </a:p>
          <a:p>
            <a:pPr algn="just"/>
            <a:r>
              <a:rPr lang="pt-BR" sz="3200" dirty="0"/>
              <a:t>16</a:t>
            </a:r>
            <a:r>
              <a:rPr lang="pt-BR" sz="3200" dirty="0">
                <a:solidFill>
                  <a:schemeClr val="tx1"/>
                </a:solidFill>
              </a:rPr>
              <a:t>.1. Influência da GDPR.  </a:t>
            </a:r>
          </a:p>
          <a:p>
            <a:pPr algn="just"/>
            <a:endParaRPr lang="pt-BR" sz="3200" dirty="0"/>
          </a:p>
          <a:p>
            <a:pPr algn="just"/>
            <a:r>
              <a:rPr lang="pt-BR" sz="3200" dirty="0"/>
              <a:t>16</a:t>
            </a:r>
            <a:r>
              <a:rPr lang="pt-BR" sz="3200" dirty="0">
                <a:solidFill>
                  <a:schemeClr val="tx1"/>
                </a:solidFill>
              </a:rPr>
              <a:t>.2. Premissa constitucional. </a:t>
            </a:r>
          </a:p>
          <a:p>
            <a:pPr algn="just"/>
            <a:endParaRPr lang="pt-BR" sz="3200" dirty="0"/>
          </a:p>
          <a:p>
            <a:pPr algn="just"/>
            <a:r>
              <a:rPr lang="pt-BR" sz="3200" dirty="0"/>
              <a:t>Art. 5º. (...) </a:t>
            </a:r>
          </a:p>
          <a:p>
            <a:pPr algn="just"/>
            <a:endParaRPr lang="pt-BR" sz="3200" dirty="0"/>
          </a:p>
          <a:p>
            <a:pPr algn="just"/>
            <a:r>
              <a:rPr lang="pt-BR" sz="3200" dirty="0"/>
              <a:t>LXXIX - é assegurado, nos termos da lei, o direito à proteção dos dados pessoais, inclusive nos meios digitais.</a:t>
            </a:r>
          </a:p>
        </p:txBody>
      </p:sp>
    </p:spTree>
    <p:extLst>
      <p:ext uri="{BB962C8B-B14F-4D97-AF65-F5344CB8AC3E}">
        <p14:creationId xmlns:p14="http://schemas.microsoft.com/office/powerpoint/2010/main" val="13642736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3AAEB31-0B72-C73F-43FB-43A0ADFCEA0E}"/>
              </a:ext>
            </a:extLst>
          </p:cNvPr>
          <p:cNvSpPr txBox="1"/>
          <p:nvPr/>
        </p:nvSpPr>
        <p:spPr>
          <a:xfrm>
            <a:off x="518616" y="1009934"/>
            <a:ext cx="11177515" cy="5078313"/>
          </a:xfrm>
          <a:prstGeom prst="rect">
            <a:avLst/>
          </a:prstGeom>
          <a:noFill/>
        </p:spPr>
        <p:txBody>
          <a:bodyPr wrap="square">
            <a:spAutoFit/>
          </a:bodyPr>
          <a:lstStyle/>
          <a:p>
            <a:pPr algn="just"/>
            <a:r>
              <a:rPr lang="pt-BR" sz="3600" dirty="0">
                <a:latin typeface="Arial" panose="020B0604020202020204" pitchFamily="34" charset="0"/>
              </a:rPr>
              <a:t>Art. 21. Compete à União:</a:t>
            </a:r>
          </a:p>
          <a:p>
            <a:pPr algn="just"/>
            <a:endParaRPr lang="pt-BR" sz="3600" dirty="0">
              <a:latin typeface="Arial" panose="020B0604020202020204" pitchFamily="34" charset="0"/>
            </a:endParaRPr>
          </a:p>
          <a:p>
            <a:pPr algn="just"/>
            <a:r>
              <a:rPr lang="pt-BR" sz="3600" dirty="0">
                <a:latin typeface="Arial" panose="020B0604020202020204" pitchFamily="34" charset="0"/>
              </a:rPr>
              <a:t>XXVI - organizar e fiscalizar a proteção e o tratamento de dados pessoais, nos termos da lei. </a:t>
            </a:r>
          </a:p>
          <a:p>
            <a:pPr algn="just"/>
            <a:endParaRPr lang="pt-BR" sz="3600" dirty="0">
              <a:latin typeface="Arial" panose="020B0604020202020204" pitchFamily="34" charset="0"/>
            </a:endParaRPr>
          </a:p>
          <a:p>
            <a:pPr algn="just"/>
            <a:r>
              <a:rPr lang="pt-BR" sz="3600" dirty="0">
                <a:latin typeface="Arial" panose="020B0604020202020204" pitchFamily="34" charset="0"/>
              </a:rPr>
              <a:t>Art. 22. Compete privativamente à União legislar sobre:</a:t>
            </a:r>
          </a:p>
          <a:p>
            <a:pPr algn="just"/>
            <a:endParaRPr lang="pt-BR" sz="3600" dirty="0">
              <a:latin typeface="Arial" panose="020B0604020202020204" pitchFamily="34" charset="0"/>
            </a:endParaRPr>
          </a:p>
          <a:p>
            <a:pPr algn="just"/>
            <a:r>
              <a:rPr lang="pt-BR" sz="3600" dirty="0">
                <a:latin typeface="Arial" panose="020B0604020202020204" pitchFamily="34" charset="0"/>
              </a:rPr>
              <a:t>XXX - proteção e tratamento de dados pessoais.</a:t>
            </a:r>
          </a:p>
        </p:txBody>
      </p:sp>
    </p:spTree>
    <p:extLst>
      <p:ext uri="{BB962C8B-B14F-4D97-AF65-F5344CB8AC3E}">
        <p14:creationId xmlns:p14="http://schemas.microsoft.com/office/powerpoint/2010/main" val="21598627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3AAEB31-0B72-C73F-43FB-43A0ADFCEA0E}"/>
              </a:ext>
            </a:extLst>
          </p:cNvPr>
          <p:cNvSpPr txBox="1"/>
          <p:nvPr/>
        </p:nvSpPr>
        <p:spPr>
          <a:xfrm>
            <a:off x="518616" y="1009934"/>
            <a:ext cx="11177515" cy="5078313"/>
          </a:xfrm>
          <a:prstGeom prst="rect">
            <a:avLst/>
          </a:prstGeom>
          <a:noFill/>
        </p:spPr>
        <p:txBody>
          <a:bodyPr wrap="square">
            <a:spAutoFit/>
          </a:bodyPr>
          <a:lstStyle/>
          <a:p>
            <a:pPr algn="just"/>
            <a:r>
              <a:rPr lang="pt-BR" sz="3600" dirty="0">
                <a:latin typeface="Arial" panose="020B0604020202020204" pitchFamily="34" charset="0"/>
              </a:rPr>
              <a:t>16.3. Pessoas Jurídicas são tuteladas pela LGPD?</a:t>
            </a:r>
          </a:p>
          <a:p>
            <a:pPr algn="just"/>
            <a:endParaRPr lang="pt-BR" sz="3600" dirty="0">
              <a:latin typeface="Arial" panose="020B0604020202020204" pitchFamily="34" charset="0"/>
            </a:endParaRPr>
          </a:p>
          <a:p>
            <a:pPr algn="just"/>
            <a:r>
              <a:rPr lang="pt-BR" sz="3600" b="0" i="0" dirty="0">
                <a:effectLst/>
                <a:latin typeface="Arial" panose="020B0604020202020204" pitchFamily="34" charset="0"/>
              </a:rPr>
              <a:t>Art. 1º Esta Lei dispõe sobre o tratamento de dados pessoais, inclusive nos meios digitais, por pessoa natural ou por pessoa jurídica de direito público ou privado, com o objetivo de proteger os direitos fundamentais de liberdade e de privacidade e o livre desenvolvimento da personalidade da </a:t>
            </a:r>
            <a:r>
              <a:rPr lang="pt-BR" sz="3600" b="1" i="0" u="sng" dirty="0">
                <a:effectLst/>
                <a:latin typeface="Arial" panose="020B0604020202020204" pitchFamily="34" charset="0"/>
              </a:rPr>
              <a:t>pessoa natural</a:t>
            </a:r>
            <a:r>
              <a:rPr lang="pt-BR" sz="3600" b="0" i="0" dirty="0">
                <a:effectLst/>
                <a:latin typeface="Arial" panose="020B0604020202020204" pitchFamily="34" charset="0"/>
              </a:rPr>
              <a:t>.</a:t>
            </a:r>
            <a:endParaRPr lang="pt-BR" sz="3600" dirty="0">
              <a:latin typeface="Arial" panose="020B0604020202020204" pitchFamily="34" charset="0"/>
            </a:endParaRPr>
          </a:p>
        </p:txBody>
      </p:sp>
    </p:spTree>
    <p:extLst>
      <p:ext uri="{BB962C8B-B14F-4D97-AF65-F5344CB8AC3E}">
        <p14:creationId xmlns:p14="http://schemas.microsoft.com/office/powerpoint/2010/main" val="17093721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3AAEB31-0B72-C73F-43FB-43A0ADFCEA0E}"/>
              </a:ext>
            </a:extLst>
          </p:cNvPr>
          <p:cNvSpPr txBox="1"/>
          <p:nvPr/>
        </p:nvSpPr>
        <p:spPr>
          <a:xfrm>
            <a:off x="395786" y="305068"/>
            <a:ext cx="11177515" cy="6494085"/>
          </a:xfrm>
          <a:prstGeom prst="rect">
            <a:avLst/>
          </a:prstGeom>
          <a:noFill/>
        </p:spPr>
        <p:txBody>
          <a:bodyPr wrap="square">
            <a:spAutoFit/>
          </a:bodyPr>
          <a:lstStyle/>
          <a:p>
            <a:pPr algn="just"/>
            <a:r>
              <a:rPr lang="pt-BR" sz="1600" dirty="0">
                <a:latin typeface="Arial" panose="020B0604020202020204" pitchFamily="34" charset="0"/>
              </a:rPr>
              <a:t>PROCESSUAL CIVIL E ADMINISTRATIVO. INDENIZAÇÃO POR DANO MORAL. VAZAMENTO DE DADOS PESSOAIS. DADOS COMUNS E SENSÍVEIS. DANO MORAL PRESUMIDO. IMPOSSIBILIDADE. NECESSIDADE DE COMPROVAÇÃO DO DANO.</a:t>
            </a:r>
          </a:p>
          <a:p>
            <a:pPr algn="just"/>
            <a:r>
              <a:rPr lang="pt-BR" sz="1600" dirty="0">
                <a:latin typeface="Arial" panose="020B0604020202020204" pitchFamily="34" charset="0"/>
              </a:rPr>
              <a:t>I - Trata-se, na origem, de ação de indenização ajuizada por particular contra concessionária de energia elétrica pleiteando indenização por danos morais decorrentes do vazamento e acesso, por terceiros, de dados pessoais.</a:t>
            </a:r>
          </a:p>
          <a:p>
            <a:pPr algn="just"/>
            <a:r>
              <a:rPr lang="pt-BR" sz="1600" dirty="0">
                <a:latin typeface="Arial" panose="020B0604020202020204" pitchFamily="34" charset="0"/>
              </a:rPr>
              <a:t>II - A sentença julgou os pedidos improcedentes, tendo a Corte Estadual reformulada para condenar a concessionária ao pagamento da indenização, ao fundamento de que se trata de dados pessoais de pessoa idosa.</a:t>
            </a:r>
          </a:p>
          <a:p>
            <a:pPr algn="just"/>
            <a:r>
              <a:rPr lang="pt-BR" sz="1600" dirty="0">
                <a:latin typeface="Arial" panose="020B0604020202020204" pitchFamily="34" charset="0"/>
              </a:rPr>
              <a:t>III - A tese de culpa exclusiva de terceiro não foi, em nenhum momento, abordada pelo Tribunal Estadual, mesmo após a oposição de embargos de declaração apontando a suposta omissão. Nesse contexto, incide, na hipótese, a Súmula n. 211/STJ. In </a:t>
            </a:r>
            <a:r>
              <a:rPr lang="pt-BR" sz="1600" dirty="0" err="1">
                <a:latin typeface="Arial" panose="020B0604020202020204" pitchFamily="34" charset="0"/>
              </a:rPr>
              <a:t>casu</a:t>
            </a:r>
            <a:r>
              <a:rPr lang="pt-BR" sz="1600" dirty="0">
                <a:latin typeface="Arial" panose="020B0604020202020204" pitchFamily="34" charset="0"/>
              </a:rPr>
              <a:t>, não há falar em prequestionamento ficto, previsão do art. 1.025 do CPC/2015, isso porque, em conformidade com a jurisprudência do STJ, para sua incidência deve a parte ter alegado devidamente em suas razões recursais ofensa ao art. 1022 do CPC/2015, de modo a permitir sanar eventual omissão através de novo julgamento dos embargos de declaração, ou a análise da matéria tida por omissa diretamente por esta Corte. Tal não se verificou no presente feito. Precedente:</a:t>
            </a:r>
          </a:p>
          <a:p>
            <a:pPr algn="just"/>
            <a:r>
              <a:rPr lang="pt-BR" sz="1600" dirty="0" err="1">
                <a:latin typeface="Arial" panose="020B0604020202020204" pitchFamily="34" charset="0"/>
              </a:rPr>
              <a:t>AgInt</a:t>
            </a:r>
            <a:r>
              <a:rPr lang="pt-BR" sz="1600" dirty="0">
                <a:latin typeface="Arial" panose="020B0604020202020204" pitchFamily="34" charset="0"/>
              </a:rPr>
              <a:t> no REsp 1737467/SC, Rel. Ministro Napoleão Nunes Maia Filho, Primeira Turma, julgado em 8/6/2020, </a:t>
            </a:r>
            <a:r>
              <a:rPr lang="pt-BR" sz="1600" dirty="0" err="1">
                <a:latin typeface="Arial" panose="020B0604020202020204" pitchFamily="34" charset="0"/>
              </a:rPr>
              <a:t>DJe</a:t>
            </a:r>
            <a:r>
              <a:rPr lang="pt-BR" sz="1600" dirty="0">
                <a:latin typeface="Arial" panose="020B0604020202020204" pitchFamily="34" charset="0"/>
              </a:rPr>
              <a:t> 17/6/2020.</a:t>
            </a:r>
          </a:p>
          <a:p>
            <a:pPr algn="just"/>
            <a:r>
              <a:rPr lang="pt-BR" sz="1600" dirty="0">
                <a:latin typeface="Arial" panose="020B0604020202020204" pitchFamily="34" charset="0"/>
              </a:rPr>
              <a:t>IV - </a:t>
            </a:r>
            <a:r>
              <a:rPr lang="pt-BR" sz="1600" b="1" u="sng" dirty="0">
                <a:latin typeface="Arial" panose="020B0604020202020204" pitchFamily="34" charset="0"/>
              </a:rPr>
              <a:t>O art. 5º, II, da LGPD, dispõe de forma expressa quais dados podem ser considerados sensíveis e, devido a essa condição, exigir tratamento diferenciado, previsto em artigos específicos. Os dados de natureza comum, pessoais mas não íntimos, passíveis apenas de identificação da pessoa natural não podem ser classificados como sensíveis.</a:t>
            </a:r>
          </a:p>
          <a:p>
            <a:pPr algn="just"/>
            <a:r>
              <a:rPr lang="pt-BR" sz="1600" dirty="0">
                <a:latin typeface="Arial" panose="020B0604020202020204" pitchFamily="34" charset="0"/>
              </a:rPr>
              <a:t>V - </a:t>
            </a:r>
            <a:r>
              <a:rPr lang="pt-BR" sz="1600" b="1" u="sng" dirty="0">
                <a:latin typeface="Arial" panose="020B0604020202020204" pitchFamily="34" charset="0"/>
              </a:rPr>
              <a:t>O vazamento de dados pessoais, a despeito de se tratar de falha indesejável no tratamento de dados de pessoa natural por pessoa jurídica, não tem o condão, por si só, de gerar dano moral indenizável. Ou seja, o dano moral não é presumido, sendo necessário que o titular dos dados comprove eventual dano decorrente da exposição dessas informações.</a:t>
            </a:r>
          </a:p>
          <a:p>
            <a:pPr algn="just"/>
            <a:r>
              <a:rPr lang="pt-BR" sz="1600" dirty="0">
                <a:latin typeface="Arial" panose="020B0604020202020204" pitchFamily="34" charset="0"/>
              </a:rPr>
              <a:t>VI - Agravo conhecido e recurso especial parcialmente conhecido e, nessa parte, provido.</a:t>
            </a:r>
          </a:p>
          <a:p>
            <a:pPr algn="just"/>
            <a:r>
              <a:rPr lang="pt-BR" sz="1600" dirty="0">
                <a:latin typeface="Arial" panose="020B0604020202020204" pitchFamily="34" charset="0"/>
              </a:rPr>
              <a:t>(</a:t>
            </a:r>
            <a:r>
              <a:rPr lang="pt-BR" sz="1600" dirty="0" err="1">
                <a:latin typeface="Arial" panose="020B0604020202020204" pitchFamily="34" charset="0"/>
              </a:rPr>
              <a:t>AREsp</a:t>
            </a:r>
            <a:r>
              <a:rPr lang="pt-BR" sz="1600" dirty="0">
                <a:latin typeface="Arial" panose="020B0604020202020204" pitchFamily="34" charset="0"/>
              </a:rPr>
              <a:t> n. 2.130.619/SP, relator Ministro Francisco Falcão, Segunda Turma, julgado em 7/3/2023, </a:t>
            </a:r>
            <a:r>
              <a:rPr lang="pt-BR" sz="1600" dirty="0" err="1">
                <a:latin typeface="Arial" panose="020B0604020202020204" pitchFamily="34" charset="0"/>
              </a:rPr>
              <a:t>DJe</a:t>
            </a:r>
            <a:r>
              <a:rPr lang="pt-BR" sz="1600" dirty="0">
                <a:latin typeface="Arial" panose="020B0604020202020204" pitchFamily="34" charset="0"/>
              </a:rPr>
              <a:t> de 10/3/2023.)</a:t>
            </a:r>
          </a:p>
        </p:txBody>
      </p:sp>
    </p:spTree>
    <p:extLst>
      <p:ext uri="{BB962C8B-B14F-4D97-AF65-F5344CB8AC3E}">
        <p14:creationId xmlns:p14="http://schemas.microsoft.com/office/powerpoint/2010/main" val="16846782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3AAEB31-0B72-C73F-43FB-43A0ADFCEA0E}"/>
              </a:ext>
            </a:extLst>
          </p:cNvPr>
          <p:cNvSpPr txBox="1"/>
          <p:nvPr/>
        </p:nvSpPr>
        <p:spPr>
          <a:xfrm>
            <a:off x="191068" y="409432"/>
            <a:ext cx="11586950" cy="7663636"/>
          </a:xfrm>
          <a:prstGeom prst="rect">
            <a:avLst/>
          </a:prstGeom>
          <a:noFill/>
        </p:spPr>
        <p:txBody>
          <a:bodyPr wrap="square">
            <a:spAutoFit/>
          </a:bodyPr>
          <a:lstStyle/>
          <a:p>
            <a:pPr algn="just"/>
            <a:r>
              <a:rPr lang="pt-BR" dirty="0"/>
              <a:t>ADMINISTRATIVO. SERVIDOR PÚBLICO ESTADUAL. DISPONIBILIZAÇÃO DE INFORMAÇÕES. BENS E EVOLUÇÃO PATRIMONIAL. OBRIGATORIEDADE. LEI GERAL DE PROTEÇÃO DE DADOS PESSOAIS. VIOLAÇÃO. INEXISTÊNCIA.</a:t>
            </a:r>
          </a:p>
          <a:p>
            <a:pPr algn="just"/>
            <a:r>
              <a:rPr lang="pt-BR" dirty="0"/>
              <a:t>1. O entendimento consolidado nesta Corte e no Supremo Tribunal Federal é de que os servidores públicos já estão, por lei, obrigados na posse e depois, anualmente, a disponibilizar informações sobre seus bens e evolução patrimonial, razão pela qual conclui-se que o Decreto Estadual n. 46.933/2016 não extrapolou o poder regulamentar, estando em sintonia com os princípios que regem a Administração Pública, previstos no art. 37 da Constituição da República.</a:t>
            </a:r>
          </a:p>
          <a:p>
            <a:pPr algn="just"/>
            <a:r>
              <a:rPr lang="pt-BR" dirty="0"/>
              <a:t>2. Hipótese em que a tese central dos recorrentes é no sentido de que inexiste previsão legal em sentido estrito criando a obrigação (ou autorizando sua criação) de os servidores estaduais terem de apresentar anualmente declaração de bens e valores, sendo certo que essa premissa só seria </a:t>
            </a:r>
            <a:r>
              <a:rPr lang="pt-BR" dirty="0" err="1"/>
              <a:t>acolhível</a:t>
            </a:r>
            <a:r>
              <a:rPr lang="pt-BR" dirty="0"/>
              <a:t> se o art. 13 da Lei de Improbidade fosse limitado ao âmbito federal.</a:t>
            </a:r>
          </a:p>
          <a:p>
            <a:pPr algn="just"/>
            <a:r>
              <a:rPr lang="pt-BR" dirty="0"/>
              <a:t>3. Em ADPF (n. 411, rel. Ministro Edson Fachin) promovida com a intenção de questionar a constitucionalidade do Decreto em questão, o Supremo entendeu que a abrangência do art. 13 da Lei n. 8.429/1992 a todos os entes deriva do sistema de tutela da probidade na Administração Pública com gênese, fundamento e estatura constitucional, pelo que o recorte pretendido de afastar aquela norma geral é equivocado.</a:t>
            </a:r>
          </a:p>
          <a:p>
            <a:pPr algn="just"/>
            <a:r>
              <a:rPr lang="pt-BR" dirty="0"/>
              <a:t>4. </a:t>
            </a:r>
            <a:r>
              <a:rPr lang="pt-BR" b="1" u="sng" dirty="0"/>
              <a:t>A entrega dos dados à Administração não implica dizer que eles deverão ser expostos ao público em geral, cabendo àquela, já com as informações em mãos, adotar as cautelas necessárias para dar concretude ao art. 5º, LXXIX, da CF, e à Lei Geral de Proteção de Dados Pessoais, ou seja, tais normas não proíbem a coleta dos dados, mas, antes, asseguram que os entes políticos-administrativos deverão respeitar o tratamento nelas conferido.</a:t>
            </a:r>
          </a:p>
          <a:p>
            <a:pPr algn="just"/>
            <a:r>
              <a:rPr lang="pt-BR" dirty="0"/>
              <a:t>5. Agravo interno não provido.</a:t>
            </a:r>
          </a:p>
          <a:p>
            <a:pPr algn="just"/>
            <a:r>
              <a:rPr lang="pt-BR" dirty="0"/>
              <a:t>(</a:t>
            </a:r>
            <a:r>
              <a:rPr lang="pt-BR" dirty="0" err="1"/>
              <a:t>AgInt</a:t>
            </a:r>
            <a:r>
              <a:rPr lang="pt-BR" dirty="0"/>
              <a:t> nos </a:t>
            </a:r>
            <a:r>
              <a:rPr lang="pt-BR" dirty="0" err="1"/>
              <a:t>EDcl</a:t>
            </a:r>
            <a:r>
              <a:rPr lang="pt-BR" dirty="0"/>
              <a:t> no RMS n. 55.819/MG, relator Ministro Gurgel de Faria, Primeira Turma, julgado em 8/8/2022, </a:t>
            </a:r>
            <a:r>
              <a:rPr lang="pt-BR" dirty="0" err="1"/>
              <a:t>DJe</a:t>
            </a:r>
            <a:r>
              <a:rPr lang="pt-BR" dirty="0"/>
              <a:t> de 17/8/2022.)</a:t>
            </a:r>
          </a:p>
          <a:p>
            <a:pPr algn="just"/>
            <a:endParaRPr lang="pt-BR" dirty="0"/>
          </a:p>
          <a:p>
            <a:pPr algn="just"/>
            <a:endParaRPr lang="pt-BR" sz="3200" dirty="0"/>
          </a:p>
          <a:p>
            <a:pPr algn="just"/>
            <a:endParaRPr lang="pt-BR" sz="3200" dirty="0">
              <a:solidFill>
                <a:schemeClr val="tx1"/>
              </a:solidFill>
            </a:endParaRPr>
          </a:p>
          <a:p>
            <a:pPr algn="just"/>
            <a:endParaRPr lang="pt-BR" sz="3200" dirty="0">
              <a:solidFill>
                <a:schemeClr val="tx1"/>
              </a:solidFill>
            </a:endParaRPr>
          </a:p>
        </p:txBody>
      </p:sp>
    </p:spTree>
    <p:extLst>
      <p:ext uri="{BB962C8B-B14F-4D97-AF65-F5344CB8AC3E}">
        <p14:creationId xmlns:p14="http://schemas.microsoft.com/office/powerpoint/2010/main" val="15521874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3AAEB31-0B72-C73F-43FB-43A0ADFCEA0E}"/>
              </a:ext>
            </a:extLst>
          </p:cNvPr>
          <p:cNvSpPr txBox="1"/>
          <p:nvPr/>
        </p:nvSpPr>
        <p:spPr>
          <a:xfrm>
            <a:off x="232012" y="409433"/>
            <a:ext cx="11473218" cy="6401753"/>
          </a:xfrm>
          <a:prstGeom prst="rect">
            <a:avLst/>
          </a:prstGeom>
          <a:noFill/>
        </p:spPr>
        <p:txBody>
          <a:bodyPr wrap="square">
            <a:spAutoFit/>
          </a:bodyPr>
          <a:lstStyle/>
          <a:p>
            <a:pPr algn="just"/>
            <a:endParaRPr lang="pt-BR" sz="2400" dirty="0"/>
          </a:p>
          <a:p>
            <a:pPr algn="just" fontAlgn="base"/>
            <a:endParaRPr lang="pt-BR" sz="2400" dirty="0"/>
          </a:p>
          <a:p>
            <a:pPr algn="just" fontAlgn="base"/>
            <a:r>
              <a:rPr lang="pt-BR" sz="2400" dirty="0"/>
              <a:t>É legítimo, desde que observados alguns parâmetros, o compartilhamento de dados pessoais entre órgãos e entidades da Administração Pública federal, sem qualquer prejuízo da irrestrita observância dos princípios gerais e mecanismos de proteção elencados na Lei Geral de Proteção de Dados Pessoais (Lei 13.709/2018) e dos direitos constitucionais à privacidade e proteção de dados. Consoante recente entendimento desta Corte, a proteção de dados pessoais e a autodeterminação informacional são direitos fundamentais autônomos, dos quais decorrem tutela jurídica específica e dimensão normativa própria. Assim, é necessária a instituição de controle efetivo e transparente da coleta, armazenamento, aproveitamento, transferência e compartilhamento desses dados, bem como o controle de políticas públicas que possam afetar substancialmente o direito fundamental à proteção de dados.</a:t>
            </a:r>
          </a:p>
          <a:p>
            <a:r>
              <a:rPr lang="pt-BR" sz="2400" dirty="0"/>
              <a:t>[</a:t>
            </a:r>
            <a:r>
              <a:rPr lang="pt-BR" sz="2400" dirty="0">
                <a:hlinkClick r:id="rId2">
                  <a:extLst>
                    <a:ext uri="{A12FA001-AC4F-418D-AE19-62706E023703}">
                      <ahyp:hlinkClr xmlns:ahyp="http://schemas.microsoft.com/office/drawing/2018/hyperlinkcolor" val="tx"/>
                    </a:ext>
                  </a:extLst>
                </a:hlinkClick>
              </a:rPr>
              <a:t>ADI 6.649</a:t>
            </a:r>
            <a:r>
              <a:rPr lang="pt-BR" sz="2400" dirty="0"/>
              <a:t>, rel. min. Gilmar Mendes, j. 15-9-2022, P, </a:t>
            </a:r>
            <a:r>
              <a:rPr lang="pt-BR" sz="2400" dirty="0">
                <a:hlinkClick r:id="rId2">
                  <a:extLst>
                    <a:ext uri="{A12FA001-AC4F-418D-AE19-62706E023703}">
                      <ahyp:hlinkClr xmlns:ahyp="http://schemas.microsoft.com/office/drawing/2018/hyperlinkcolor" val="tx"/>
                    </a:ext>
                  </a:extLst>
                </a:hlinkClick>
              </a:rPr>
              <a:t>Informativo STF 1.068</a:t>
            </a:r>
            <a:r>
              <a:rPr lang="pt-BR" sz="2400" dirty="0"/>
              <a:t>.]</a:t>
            </a:r>
          </a:p>
          <a:p>
            <a:pPr algn="just"/>
            <a:endParaRPr lang="pt-BR" sz="2400" dirty="0"/>
          </a:p>
          <a:p>
            <a:pPr algn="just"/>
            <a:endParaRPr lang="pt-BR" dirty="0"/>
          </a:p>
          <a:p>
            <a:pPr algn="just"/>
            <a:endParaRPr lang="pt-BR" sz="3200" dirty="0">
              <a:solidFill>
                <a:schemeClr val="tx1"/>
              </a:solidFill>
            </a:endParaRPr>
          </a:p>
        </p:txBody>
      </p:sp>
    </p:spTree>
    <p:extLst>
      <p:ext uri="{BB962C8B-B14F-4D97-AF65-F5344CB8AC3E}">
        <p14:creationId xmlns:p14="http://schemas.microsoft.com/office/powerpoint/2010/main" val="27449039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3AAEB31-0B72-C73F-43FB-43A0ADFCEA0E}"/>
              </a:ext>
            </a:extLst>
          </p:cNvPr>
          <p:cNvSpPr txBox="1"/>
          <p:nvPr/>
        </p:nvSpPr>
        <p:spPr>
          <a:xfrm>
            <a:off x="486770" y="736979"/>
            <a:ext cx="11218460" cy="7386638"/>
          </a:xfrm>
          <a:prstGeom prst="rect">
            <a:avLst/>
          </a:prstGeom>
          <a:noFill/>
        </p:spPr>
        <p:txBody>
          <a:bodyPr wrap="square">
            <a:spAutoFit/>
          </a:bodyPr>
          <a:lstStyle/>
          <a:p>
            <a:pPr algn="just"/>
            <a:r>
              <a:rPr lang="pt-BR" sz="2600" b="0" i="0" dirty="0">
                <a:effectLst/>
                <a:latin typeface="Arial" panose="020B0604020202020204" pitchFamily="34" charset="0"/>
              </a:rPr>
              <a:t>Art. 20. O titular dos dados tem direito a solicitar a revisão de decisões tomadas unicamente com base em tratamento automatizado de dados pessoais que afetem seus interesses, incluídas as decisões destinadas a definir o seu perfil pessoal, profissional, de consumo e de crédito ou os aspectos de sua personalidade.      </a:t>
            </a:r>
            <a:r>
              <a:rPr lang="pt-BR" sz="2600" b="0" i="0" dirty="0">
                <a:effectLst/>
                <a:latin typeface="Arial" panose="020B0604020202020204" pitchFamily="34" charset="0"/>
                <a:hlinkClick r:id="rId2">
                  <a:extLst>
                    <a:ext uri="{A12FA001-AC4F-418D-AE19-62706E023703}">
                      <ahyp:hlinkClr xmlns:ahyp="http://schemas.microsoft.com/office/drawing/2018/hyperlinkcolor" val="tx"/>
                    </a:ext>
                  </a:extLst>
                </a:hlinkClick>
              </a:rPr>
              <a:t>(Redação dada pela Lei nº 13.853, de 2019)</a:t>
            </a:r>
            <a:r>
              <a:rPr lang="pt-BR" sz="2600" b="0" i="0" dirty="0">
                <a:effectLst/>
                <a:latin typeface="Arial" panose="020B0604020202020204" pitchFamily="34" charset="0"/>
              </a:rPr>
              <a:t>      </a:t>
            </a:r>
            <a:r>
              <a:rPr lang="pt-BR" sz="2600" b="0" i="0" dirty="0">
                <a:effectLst/>
                <a:latin typeface="Arial" panose="020B0604020202020204" pitchFamily="34" charset="0"/>
                <a:hlinkClick r:id="rId3">
                  <a:extLst>
                    <a:ext uri="{A12FA001-AC4F-418D-AE19-62706E023703}">
                      <ahyp:hlinkClr xmlns:ahyp="http://schemas.microsoft.com/office/drawing/2018/hyperlinkcolor" val="tx"/>
                    </a:ext>
                  </a:extLst>
                </a:hlinkClick>
              </a:rPr>
              <a:t>Vigência</a:t>
            </a:r>
            <a:endParaRPr lang="pt-BR" sz="2600" b="0" i="0" dirty="0">
              <a:effectLst/>
              <a:latin typeface="Arial" panose="020B0604020202020204" pitchFamily="34" charset="0"/>
            </a:endParaRPr>
          </a:p>
          <a:p>
            <a:pPr algn="just"/>
            <a:r>
              <a:rPr lang="pt-BR" sz="2600" b="0" i="0" dirty="0">
                <a:effectLst/>
                <a:latin typeface="Arial" panose="020B0604020202020204" pitchFamily="34" charset="0"/>
              </a:rPr>
              <a:t>§ 1º O controlador deverá fornecer, sempre que solicitadas, informações claras e adequadas a respeito dos critérios e dos procedimentos utilizados para a decisão automatizada, observados os segredos comercial e industrial.</a:t>
            </a:r>
          </a:p>
          <a:p>
            <a:pPr algn="just"/>
            <a:r>
              <a:rPr lang="pt-BR" sz="2600" b="0" i="0" dirty="0">
                <a:effectLst/>
                <a:latin typeface="Arial" panose="020B0604020202020204" pitchFamily="34" charset="0"/>
              </a:rPr>
              <a:t>§ 2º Em caso de não oferecimento de informações de que trata o § 1º deste artigo baseado na observância de segredo comercial e industrial, a autoridade nacional poderá realizar auditoria para verificação de aspectos discriminatórios em tratamento automatizado de dados pessoais.</a:t>
            </a:r>
          </a:p>
          <a:p>
            <a:pPr algn="just"/>
            <a:endParaRPr lang="pt-BR" sz="2600" dirty="0"/>
          </a:p>
          <a:p>
            <a:pPr algn="just"/>
            <a:endParaRPr lang="pt-BR" sz="2600" dirty="0"/>
          </a:p>
          <a:p>
            <a:pPr algn="just"/>
            <a:endParaRPr lang="pt-BR" sz="2600" dirty="0"/>
          </a:p>
          <a:p>
            <a:pPr algn="just"/>
            <a:endParaRPr lang="pt-BR" sz="3200" dirty="0">
              <a:solidFill>
                <a:schemeClr val="tx1"/>
              </a:solidFill>
            </a:endParaRPr>
          </a:p>
        </p:txBody>
      </p:sp>
    </p:spTree>
    <p:extLst>
      <p:ext uri="{BB962C8B-B14F-4D97-AF65-F5344CB8AC3E}">
        <p14:creationId xmlns:p14="http://schemas.microsoft.com/office/powerpoint/2010/main" val="12155357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3AAEB31-0B72-C73F-43FB-43A0ADFCEA0E}"/>
              </a:ext>
            </a:extLst>
          </p:cNvPr>
          <p:cNvSpPr txBox="1"/>
          <p:nvPr/>
        </p:nvSpPr>
        <p:spPr>
          <a:xfrm>
            <a:off x="504966" y="736979"/>
            <a:ext cx="11300347" cy="6982745"/>
          </a:xfrm>
          <a:prstGeom prst="rect">
            <a:avLst/>
          </a:prstGeom>
          <a:noFill/>
        </p:spPr>
        <p:txBody>
          <a:bodyPr wrap="square">
            <a:spAutoFit/>
          </a:bodyPr>
          <a:lstStyle/>
          <a:p>
            <a:pPr>
              <a:lnSpc>
                <a:spcPct val="107000"/>
              </a:lnSpc>
              <a:spcAft>
                <a:spcPts val="800"/>
              </a:spcAft>
            </a:pPr>
            <a:endParaRPr lang="pt-BR" sz="3200" dirty="0">
              <a:solidFill>
                <a:srgbClr val="000000"/>
              </a:solidFill>
              <a:latin typeface="Arial" panose="020B0604020202020204" pitchFamily="34" charset="0"/>
            </a:endParaRPr>
          </a:p>
          <a:p>
            <a:pPr>
              <a:lnSpc>
                <a:spcPct val="107000"/>
              </a:lnSpc>
              <a:spcAft>
                <a:spcPts val="800"/>
              </a:spcAft>
            </a:pPr>
            <a:r>
              <a:rPr lang="pt-BR" sz="3200" dirty="0">
                <a:latin typeface="Arial" panose="020B0604020202020204" pitchFamily="34" charset="0"/>
              </a:rPr>
              <a:t>17. PROVAS DIGITAIS </a:t>
            </a:r>
          </a:p>
          <a:p>
            <a:pPr>
              <a:lnSpc>
                <a:spcPct val="107000"/>
              </a:lnSpc>
              <a:spcAft>
                <a:spcPts val="800"/>
              </a:spcAft>
            </a:pPr>
            <a:endParaRPr lang="pt-BR" sz="3200" b="0" i="0" dirty="0">
              <a:effectLst/>
              <a:latin typeface="Arial" panose="020B0604020202020204" pitchFamily="34" charset="0"/>
            </a:endParaRPr>
          </a:p>
          <a:p>
            <a:pPr>
              <a:lnSpc>
                <a:spcPct val="107000"/>
              </a:lnSpc>
              <a:spcAft>
                <a:spcPts val="800"/>
              </a:spcAft>
            </a:pPr>
            <a:r>
              <a:rPr lang="pt-BR" sz="3200" dirty="0">
                <a:latin typeface="Arial" panose="020B0604020202020204" pitchFamily="34" charset="0"/>
              </a:rPr>
              <a:t>17.1. Autenticidade </a:t>
            </a:r>
          </a:p>
          <a:p>
            <a:pPr>
              <a:lnSpc>
                <a:spcPct val="107000"/>
              </a:lnSpc>
              <a:spcAft>
                <a:spcPts val="800"/>
              </a:spcAft>
            </a:pPr>
            <a:endParaRPr lang="pt-BR" sz="3200" b="0" i="0" dirty="0">
              <a:effectLst/>
              <a:latin typeface="Arial" panose="020B0604020202020204" pitchFamily="34" charset="0"/>
            </a:endParaRPr>
          </a:p>
          <a:p>
            <a:pPr>
              <a:lnSpc>
                <a:spcPct val="107000"/>
              </a:lnSpc>
              <a:spcAft>
                <a:spcPts val="800"/>
              </a:spcAft>
            </a:pPr>
            <a:r>
              <a:rPr lang="pt-BR" sz="3200" dirty="0">
                <a:latin typeface="Arial" panose="020B0604020202020204" pitchFamily="34" charset="0"/>
              </a:rPr>
              <a:t>17.2. Integridade </a:t>
            </a:r>
          </a:p>
          <a:p>
            <a:pPr>
              <a:lnSpc>
                <a:spcPct val="107000"/>
              </a:lnSpc>
              <a:spcAft>
                <a:spcPts val="800"/>
              </a:spcAft>
            </a:pPr>
            <a:endParaRPr lang="pt-BR" sz="3200" b="0" i="0" dirty="0">
              <a:effectLst/>
              <a:latin typeface="Arial" panose="020B0604020202020204" pitchFamily="34" charset="0"/>
            </a:endParaRPr>
          </a:p>
          <a:p>
            <a:pPr>
              <a:lnSpc>
                <a:spcPct val="107000"/>
              </a:lnSpc>
              <a:spcAft>
                <a:spcPts val="800"/>
              </a:spcAft>
            </a:pPr>
            <a:r>
              <a:rPr lang="pt-BR" sz="3200" dirty="0">
                <a:latin typeface="Arial" panose="020B0604020202020204" pitchFamily="34" charset="0"/>
              </a:rPr>
              <a:t>17.3. Preservação da cadeia de custódia</a:t>
            </a:r>
            <a:endParaRPr lang="pt-BR" sz="3200" b="0" i="0" dirty="0">
              <a:effectLst/>
              <a:latin typeface="Arial" panose="020B0604020202020204" pitchFamily="34" charset="0"/>
            </a:endParaRPr>
          </a:p>
          <a:p>
            <a:pPr>
              <a:lnSpc>
                <a:spcPct val="107000"/>
              </a:lnSpc>
              <a:spcAft>
                <a:spcPts val="800"/>
              </a:spcAft>
            </a:pPr>
            <a:endParaRPr lang="pt-BR"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pt-BR" dirty="0"/>
          </a:p>
          <a:p>
            <a:pPr algn="just"/>
            <a:endParaRPr lang="pt-BR" dirty="0"/>
          </a:p>
          <a:p>
            <a:pPr algn="just"/>
            <a:endParaRPr lang="pt-BR" dirty="0"/>
          </a:p>
          <a:p>
            <a:pPr algn="just"/>
            <a:endParaRPr lang="pt-BR" sz="3200" dirty="0">
              <a:solidFill>
                <a:schemeClr val="tx1"/>
              </a:solidFill>
            </a:endParaRPr>
          </a:p>
        </p:txBody>
      </p:sp>
    </p:spTree>
    <p:extLst>
      <p:ext uri="{BB962C8B-B14F-4D97-AF65-F5344CB8AC3E}">
        <p14:creationId xmlns:p14="http://schemas.microsoft.com/office/powerpoint/2010/main" val="3799893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a:extLst>
              <a:ext uri="{FF2B5EF4-FFF2-40B4-BE49-F238E27FC236}">
                <a16:creationId xmlns:a16="http://schemas.microsoft.com/office/drawing/2014/main" id="{C209CCB5-5269-4D01-9960-D83F3CDF2958}"/>
              </a:ext>
            </a:extLst>
          </p:cNvPr>
          <p:cNvSpPr>
            <a:spLocks noGrp="1"/>
          </p:cNvSpPr>
          <p:nvPr>
            <p:ph type="body" idx="1"/>
          </p:nvPr>
        </p:nvSpPr>
        <p:spPr>
          <a:xfrm>
            <a:off x="586854" y="641445"/>
            <a:ext cx="10995546" cy="5704764"/>
          </a:xfrm>
        </p:spPr>
        <p:txBody>
          <a:bodyPr>
            <a:normAutofit/>
          </a:bodyPr>
          <a:lstStyle/>
          <a:p>
            <a:pPr algn="just"/>
            <a:endParaRPr lang="pt-BR" dirty="0">
              <a:solidFill>
                <a:schemeClr val="tx1"/>
              </a:solidFill>
            </a:endParaRPr>
          </a:p>
          <a:p>
            <a:pPr marL="270927" indent="0">
              <a:buNone/>
            </a:pPr>
            <a:endParaRPr lang="pt-BR" dirty="0">
              <a:solidFill>
                <a:schemeClr val="tx1"/>
              </a:solidFill>
            </a:endParaRPr>
          </a:p>
        </p:txBody>
      </p:sp>
      <p:pic>
        <p:nvPicPr>
          <p:cNvPr id="3" name="Imagem 2" descr="Interface gráfica do usuário, Texto, Aplicativo, Email&#10;&#10;Descrição gerada automaticamente">
            <a:extLst>
              <a:ext uri="{FF2B5EF4-FFF2-40B4-BE49-F238E27FC236}">
                <a16:creationId xmlns:a16="http://schemas.microsoft.com/office/drawing/2014/main" id="{C5D7EF7F-5BFF-A18E-58D8-E33009DD72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593" y="847425"/>
            <a:ext cx="9454605" cy="5239476"/>
          </a:xfrm>
          <a:prstGeom prst="rect">
            <a:avLst/>
          </a:prstGeom>
        </p:spPr>
      </p:pic>
    </p:spTree>
    <p:extLst>
      <p:ext uri="{BB962C8B-B14F-4D97-AF65-F5344CB8AC3E}">
        <p14:creationId xmlns:p14="http://schemas.microsoft.com/office/powerpoint/2010/main" val="5461704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3AAEB31-0B72-C73F-43FB-43A0ADFCEA0E}"/>
              </a:ext>
            </a:extLst>
          </p:cNvPr>
          <p:cNvSpPr txBox="1"/>
          <p:nvPr/>
        </p:nvSpPr>
        <p:spPr>
          <a:xfrm>
            <a:off x="245660" y="736979"/>
            <a:ext cx="11459570" cy="7283404"/>
          </a:xfrm>
          <a:prstGeom prst="rect">
            <a:avLst/>
          </a:prstGeom>
          <a:noFill/>
        </p:spPr>
        <p:txBody>
          <a:bodyPr wrap="square">
            <a:spAutoFit/>
          </a:bodyPr>
          <a:lstStyle/>
          <a:p>
            <a:pPr algn="just"/>
            <a:r>
              <a:rPr lang="pt-BR" sz="1400" b="0" i="0" dirty="0">
                <a:effectLst/>
                <a:latin typeface="Arial" panose="020B0604020202020204" pitchFamily="34" charset="0"/>
              </a:rPr>
              <a:t>CPC: “Art. 784. .........................................................................................................................</a:t>
            </a:r>
            <a:endParaRPr lang="pt-BR" sz="1400" b="0" i="0" dirty="0">
              <a:effectLst/>
              <a:latin typeface="Times New Roman" panose="02020603050405020304" pitchFamily="18" charset="0"/>
            </a:endParaRPr>
          </a:p>
          <a:p>
            <a:pPr algn="just"/>
            <a:r>
              <a:rPr lang="pt-BR" sz="1400" b="0" i="0" dirty="0">
                <a:effectLst/>
                <a:latin typeface="Arial" panose="020B0604020202020204" pitchFamily="34" charset="0"/>
              </a:rPr>
              <a:t>....................................................................................................................................................</a:t>
            </a:r>
            <a:endParaRPr lang="pt-BR" sz="1400" b="0" i="0" dirty="0">
              <a:effectLst/>
              <a:latin typeface="Times New Roman" panose="02020603050405020304" pitchFamily="18" charset="0"/>
            </a:endParaRPr>
          </a:p>
          <a:p>
            <a:pPr algn="just"/>
            <a:r>
              <a:rPr lang="pt-BR" sz="1400" b="0" i="0" dirty="0">
                <a:effectLst/>
                <a:latin typeface="Arial" panose="020B0604020202020204" pitchFamily="34" charset="0"/>
                <a:hlinkClick r:id="rId2">
                  <a:extLst>
                    <a:ext uri="{A12FA001-AC4F-418D-AE19-62706E023703}">
                      <ahyp:hlinkClr xmlns:ahyp="http://schemas.microsoft.com/office/drawing/2018/hyperlinkcolor" val="tx"/>
                    </a:ext>
                  </a:extLst>
                </a:hlinkClick>
              </a:rPr>
              <a:t>§ 4º</a:t>
            </a:r>
            <a:r>
              <a:rPr lang="pt-BR" sz="1400" b="0" i="0" dirty="0">
                <a:effectLst/>
                <a:latin typeface="Arial" panose="020B0604020202020204" pitchFamily="34" charset="0"/>
              </a:rPr>
              <a:t>  Nos títulos executivos constituídos ou atestados por meio eletrônico, é admitida qualquer modalidade de assinatura eletrônica prevista em lei, dispensada a assinatura de testemunhas quando sua integridade for conferida por provedor de assinatura.” (NR)</a:t>
            </a:r>
          </a:p>
          <a:p>
            <a:pPr algn="just"/>
            <a:endParaRPr lang="pt-BR" sz="1400" dirty="0">
              <a:latin typeface="Arial" panose="020B0604020202020204" pitchFamily="34" charset="0"/>
            </a:endParaRPr>
          </a:p>
          <a:p>
            <a:pPr algn="just"/>
            <a:r>
              <a:rPr lang="pt-BR" sz="1400" dirty="0">
                <a:latin typeface="Arial" panose="020B0604020202020204" pitchFamily="34" charset="0"/>
              </a:rPr>
              <a:t>LEI 14.063/20</a:t>
            </a:r>
          </a:p>
          <a:p>
            <a:pPr algn="just"/>
            <a:r>
              <a:rPr lang="pt-BR" sz="1400" dirty="0">
                <a:latin typeface="Arial" panose="020B0604020202020204" pitchFamily="34" charset="0"/>
              </a:rPr>
              <a:t>Art. 4º Para efeitos desta Lei, as assinaturas eletrônicas são classificadas em:</a:t>
            </a:r>
          </a:p>
          <a:p>
            <a:pPr algn="just"/>
            <a:r>
              <a:rPr lang="pt-BR" sz="1400" dirty="0">
                <a:latin typeface="Arial" panose="020B0604020202020204" pitchFamily="34" charset="0"/>
              </a:rPr>
              <a:t>I - assinatura eletrônica simples:</a:t>
            </a:r>
          </a:p>
          <a:p>
            <a:pPr algn="just"/>
            <a:r>
              <a:rPr lang="pt-BR" sz="1400" dirty="0">
                <a:latin typeface="Arial" panose="020B0604020202020204" pitchFamily="34" charset="0"/>
              </a:rPr>
              <a:t>a) a que permite identificar o seu signatário;</a:t>
            </a:r>
          </a:p>
          <a:p>
            <a:pPr algn="just"/>
            <a:r>
              <a:rPr lang="pt-BR" sz="1400" dirty="0">
                <a:latin typeface="Arial" panose="020B0604020202020204" pitchFamily="34" charset="0"/>
              </a:rPr>
              <a:t>b) a que anexa ou associa dados a outros dados em formato eletrônico do signatário;</a:t>
            </a:r>
          </a:p>
          <a:p>
            <a:pPr algn="just"/>
            <a:r>
              <a:rPr lang="pt-BR" sz="1400" dirty="0">
                <a:latin typeface="Arial" panose="020B0604020202020204" pitchFamily="34" charset="0"/>
              </a:rPr>
              <a:t>II - assinatura eletrônica avançada: a que utiliza certificados não emitidos pela ICP-Brasil ou outro meio de comprovação da autoria e da integridade de documentos em forma eletrônica, desde que admitido pelas partes como válido ou aceito pela pessoa a quem for oposto o documento, com as seguintes características:</a:t>
            </a:r>
          </a:p>
          <a:p>
            <a:pPr algn="just"/>
            <a:r>
              <a:rPr lang="pt-BR" sz="1400" dirty="0">
                <a:latin typeface="Arial" panose="020B0604020202020204" pitchFamily="34" charset="0"/>
              </a:rPr>
              <a:t>a) está associada ao signatário de maneira unívoca;</a:t>
            </a:r>
          </a:p>
          <a:p>
            <a:pPr algn="just"/>
            <a:r>
              <a:rPr lang="pt-BR" sz="1400" dirty="0">
                <a:latin typeface="Arial" panose="020B0604020202020204" pitchFamily="34" charset="0"/>
              </a:rPr>
              <a:t>b) utiliza dados para a criação de assinatura eletrônica cujo signatário pode, com elevado nível de confiança, operar sob o seu controle exclusivo;</a:t>
            </a:r>
          </a:p>
          <a:p>
            <a:pPr algn="just"/>
            <a:r>
              <a:rPr lang="pt-BR" sz="1400" dirty="0">
                <a:latin typeface="Arial" panose="020B0604020202020204" pitchFamily="34" charset="0"/>
              </a:rPr>
              <a:t>c) está relacionada aos dados a ela associados de tal modo que qualquer modificação posterior é detectável;</a:t>
            </a:r>
          </a:p>
          <a:p>
            <a:pPr algn="just"/>
            <a:r>
              <a:rPr lang="pt-BR" sz="1400" dirty="0">
                <a:latin typeface="Arial" panose="020B0604020202020204" pitchFamily="34" charset="0"/>
              </a:rPr>
              <a:t>III - assinatura eletrônica qualificada: a que utiliza certificado digital, nos termos do </a:t>
            </a:r>
            <a:r>
              <a:rPr lang="pt-BR" sz="1400" dirty="0">
                <a:latin typeface="Arial" panose="020B0604020202020204" pitchFamily="34" charset="0"/>
                <a:hlinkClick r:id="rId3">
                  <a:extLst>
                    <a:ext uri="{A12FA001-AC4F-418D-AE19-62706E023703}">
                      <ahyp:hlinkClr xmlns:ahyp="http://schemas.microsoft.com/office/drawing/2018/hyperlinkcolor" val="tx"/>
                    </a:ext>
                  </a:extLst>
                </a:hlinkClick>
              </a:rPr>
              <a:t>§ 1º do art. 10 da Medida Provisória nº 2.200-2, de 24 de agosto de 2001.</a:t>
            </a:r>
            <a:endParaRPr lang="pt-BR" sz="1400" dirty="0">
              <a:latin typeface="Arial" panose="020B0604020202020204" pitchFamily="34" charset="0"/>
            </a:endParaRPr>
          </a:p>
          <a:p>
            <a:pPr algn="just"/>
            <a:r>
              <a:rPr lang="pt-BR" sz="1400" dirty="0">
                <a:latin typeface="Arial" panose="020B0604020202020204" pitchFamily="34" charset="0"/>
              </a:rPr>
              <a:t>§ 1º Os 3 (três) tipos de assinatura referidos nos incisos I, II e III do caput deste artigo caracterizam o nível de confiança sobre a identidade e a manifestação de vontade de seu titular, e a assinatura eletrônica qualificada é a que possui nível mais elevado de confiabilidade a partir de suas normas, de seus padrões e de seus procedimentos específicos.</a:t>
            </a:r>
          </a:p>
          <a:p>
            <a:pPr algn="just"/>
            <a:r>
              <a:rPr lang="pt-BR" sz="1400" dirty="0">
                <a:latin typeface="Arial" panose="020B0604020202020204" pitchFamily="34" charset="0"/>
              </a:rPr>
              <a:t>§ 2º Devem ser asseguradas formas de revogação ou de cancelamento definitivo do meio utilizado para as assinaturas previstas nesta Lei, sobretudo em casos de comprometimento de sua segurança ou de vazamento de dados.</a:t>
            </a:r>
          </a:p>
          <a:p>
            <a:pPr algn="just"/>
            <a:endParaRPr lang="pt-BR" sz="1400" dirty="0">
              <a:latin typeface="Arial" panose="020B0604020202020204" pitchFamily="34" charset="0"/>
            </a:endParaRPr>
          </a:p>
          <a:p>
            <a:pPr>
              <a:lnSpc>
                <a:spcPct val="107000"/>
              </a:lnSpc>
              <a:spcAft>
                <a:spcPts val="800"/>
              </a:spcAft>
            </a:pPr>
            <a:endParaRPr lang="pt-BR" sz="1400" dirty="0">
              <a:solidFill>
                <a:srgbClr val="000000"/>
              </a:solidFill>
              <a:latin typeface="Arial" panose="020B0604020202020204" pitchFamily="34" charset="0"/>
            </a:endParaRPr>
          </a:p>
          <a:p>
            <a:pPr>
              <a:lnSpc>
                <a:spcPct val="107000"/>
              </a:lnSpc>
              <a:spcAft>
                <a:spcPts val="800"/>
              </a:spcAft>
            </a:pPr>
            <a:endParaRPr lang="pt-BR" sz="1400" dirty="0">
              <a:solidFill>
                <a:srgbClr val="000000"/>
              </a:solidFill>
              <a:latin typeface="Arial" panose="020B0604020202020204" pitchFamily="34" charset="0"/>
            </a:endParaRPr>
          </a:p>
          <a:p>
            <a:pPr algn="just"/>
            <a:endParaRPr lang="pt-BR" sz="1400" dirty="0">
              <a:solidFill>
                <a:srgbClr val="000000"/>
              </a:solidFill>
              <a:latin typeface="Arial" panose="020B0604020202020204" pitchFamily="34" charset="0"/>
            </a:endParaRPr>
          </a:p>
          <a:p>
            <a:pPr algn="just"/>
            <a:endParaRPr lang="pt-BR" sz="1400" dirty="0">
              <a:solidFill>
                <a:srgbClr val="000000"/>
              </a:solidFill>
              <a:latin typeface="Arial" panose="020B0604020202020204" pitchFamily="34" charset="0"/>
            </a:endParaRPr>
          </a:p>
          <a:p>
            <a:pPr algn="just"/>
            <a:endParaRPr lang="pt-BR" sz="1400" dirty="0"/>
          </a:p>
          <a:p>
            <a:pPr algn="just"/>
            <a:endParaRPr lang="pt-BR" sz="3200" dirty="0">
              <a:solidFill>
                <a:schemeClr val="tx1"/>
              </a:solidFill>
            </a:endParaRPr>
          </a:p>
        </p:txBody>
      </p:sp>
    </p:spTree>
    <p:extLst>
      <p:ext uri="{BB962C8B-B14F-4D97-AF65-F5344CB8AC3E}">
        <p14:creationId xmlns:p14="http://schemas.microsoft.com/office/powerpoint/2010/main" val="21695841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3AAEB31-0B72-C73F-43FB-43A0ADFCEA0E}"/>
              </a:ext>
            </a:extLst>
          </p:cNvPr>
          <p:cNvSpPr txBox="1"/>
          <p:nvPr/>
        </p:nvSpPr>
        <p:spPr>
          <a:xfrm>
            <a:off x="464024" y="736979"/>
            <a:ext cx="11241206" cy="7361182"/>
          </a:xfrm>
          <a:prstGeom prst="rect">
            <a:avLst/>
          </a:prstGeom>
          <a:noFill/>
        </p:spPr>
        <p:txBody>
          <a:bodyPr wrap="square">
            <a:spAutoFit/>
          </a:bodyPr>
          <a:lstStyle/>
          <a:p>
            <a:pPr algn="just"/>
            <a:r>
              <a:rPr lang="pt-BR" sz="2400" b="0" i="0" dirty="0">
                <a:effectLst/>
                <a:latin typeface="Arial" panose="020B0604020202020204" pitchFamily="34" charset="0"/>
                <a:cs typeface="Arial" panose="020B0604020202020204" pitchFamily="34" charset="0"/>
              </a:rPr>
              <a:t>Art. 158-A. Considera-se cadeia de custódia o conjunto de todos os procedimentos utilizados para manter e documentar a história cronológica do vestígio coletado em locais ou em vítimas de crimes, para rastrear sua posse e manuseio a partir de seu reconhecimento até o descarte.      </a:t>
            </a:r>
            <a:r>
              <a:rPr lang="pt-BR" sz="2400" b="0" i="0"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(Incluído pela Lei nº 13.964, de 2019)</a:t>
            </a:r>
            <a:r>
              <a:rPr lang="pt-BR" sz="2400" b="0" i="0" dirty="0">
                <a:effectLst/>
                <a:latin typeface="Arial" panose="020B0604020202020204" pitchFamily="34" charset="0"/>
                <a:cs typeface="Arial" panose="020B0604020202020204" pitchFamily="34" charset="0"/>
              </a:rPr>
              <a:t>       </a:t>
            </a:r>
            <a:r>
              <a:rPr lang="pt-BR" sz="2400" b="0" i="0"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(Vigência)</a:t>
            </a:r>
            <a:endParaRPr lang="pt-BR" sz="2400" b="0" i="0" dirty="0">
              <a:effectLst/>
              <a:latin typeface="Arial" panose="020B0604020202020204" pitchFamily="34" charset="0"/>
              <a:cs typeface="Arial" panose="020B0604020202020204" pitchFamily="34" charset="0"/>
            </a:endParaRPr>
          </a:p>
          <a:p>
            <a:pPr algn="just"/>
            <a:r>
              <a:rPr lang="pt-BR" sz="2400" b="0" i="0" dirty="0">
                <a:effectLst/>
                <a:latin typeface="Arial" panose="020B0604020202020204" pitchFamily="34" charset="0"/>
                <a:cs typeface="Arial" panose="020B0604020202020204" pitchFamily="34" charset="0"/>
              </a:rPr>
              <a:t>§ 1º O início da cadeia de custódia dá-se com a preservação do local de crime ou com procedimentos policiais ou periciais nos quais seja detectada a existência de vestígio.    </a:t>
            </a:r>
            <a:r>
              <a:rPr lang="pt-BR" sz="2400" b="0" i="0"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(Incluído pela Lei nº 13.964, de 2019)</a:t>
            </a:r>
            <a:r>
              <a:rPr lang="pt-BR" sz="2400" b="0" i="0" dirty="0">
                <a:effectLst/>
                <a:latin typeface="Arial" panose="020B0604020202020204" pitchFamily="34" charset="0"/>
                <a:cs typeface="Arial" panose="020B0604020202020204" pitchFamily="34" charset="0"/>
              </a:rPr>
              <a:t>       </a:t>
            </a:r>
            <a:r>
              <a:rPr lang="pt-BR" sz="2400" b="0" i="0"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(Vigência)</a:t>
            </a:r>
            <a:endParaRPr lang="pt-BR" sz="2400" b="0" i="0" dirty="0">
              <a:effectLst/>
              <a:latin typeface="Arial" panose="020B0604020202020204" pitchFamily="34" charset="0"/>
              <a:cs typeface="Arial" panose="020B0604020202020204" pitchFamily="34" charset="0"/>
            </a:endParaRPr>
          </a:p>
          <a:p>
            <a:pPr algn="just"/>
            <a:r>
              <a:rPr lang="pt-BR" sz="2400" b="0" i="0" dirty="0">
                <a:effectLst/>
                <a:latin typeface="Arial" panose="020B0604020202020204" pitchFamily="34" charset="0"/>
                <a:cs typeface="Arial" panose="020B0604020202020204" pitchFamily="34" charset="0"/>
              </a:rPr>
              <a:t>§ 2º O agente público que reconhecer um elemento como de potencial interesse para a produção da prova pericial fica responsável por sua preservação.     </a:t>
            </a:r>
            <a:r>
              <a:rPr lang="pt-BR" sz="2400" b="0" i="0"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(Incluído pela Lei nº 13.964, de 2019)</a:t>
            </a:r>
            <a:r>
              <a:rPr lang="pt-BR" sz="2400" b="0" i="0" dirty="0">
                <a:effectLst/>
                <a:latin typeface="Arial" panose="020B0604020202020204" pitchFamily="34" charset="0"/>
                <a:cs typeface="Arial" panose="020B0604020202020204" pitchFamily="34" charset="0"/>
              </a:rPr>
              <a:t>       </a:t>
            </a:r>
            <a:r>
              <a:rPr lang="pt-BR" sz="2400" b="0" i="0"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(Vigência)</a:t>
            </a:r>
            <a:endParaRPr lang="pt-BR" sz="2400" b="0" i="0" dirty="0">
              <a:effectLst/>
              <a:latin typeface="Arial" panose="020B0604020202020204" pitchFamily="34" charset="0"/>
              <a:cs typeface="Arial" panose="020B0604020202020204" pitchFamily="34" charset="0"/>
            </a:endParaRPr>
          </a:p>
          <a:p>
            <a:pPr algn="just"/>
            <a:r>
              <a:rPr lang="pt-BR" sz="2400" b="0" i="0" dirty="0">
                <a:effectLst/>
                <a:latin typeface="Arial" panose="020B0604020202020204" pitchFamily="34" charset="0"/>
                <a:cs typeface="Arial" panose="020B0604020202020204" pitchFamily="34" charset="0"/>
              </a:rPr>
              <a:t>§ 3º Vestígio é todo objeto ou material bruto, visível ou latente, constatado ou recolhido, que se relaciona à infração penal.    </a:t>
            </a:r>
            <a:r>
              <a:rPr lang="pt-BR" sz="2400" b="0" i="0"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(Incluído pela Lei nº 13.964, de 2019)</a:t>
            </a:r>
            <a:r>
              <a:rPr lang="pt-BR" sz="2400" b="0" i="0" dirty="0">
                <a:effectLst/>
                <a:latin typeface="Arial" panose="020B0604020202020204" pitchFamily="34" charset="0"/>
                <a:cs typeface="Arial" panose="020B0604020202020204" pitchFamily="34" charset="0"/>
              </a:rPr>
              <a:t>       </a:t>
            </a:r>
            <a:r>
              <a:rPr lang="pt-BR" sz="2400" b="0" i="0"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(Vigência)</a:t>
            </a:r>
            <a:endParaRPr lang="pt-BR" sz="2400" b="0" i="0" dirty="0">
              <a:effectLst/>
              <a:latin typeface="Arial" panose="020B0604020202020204" pitchFamily="34" charset="0"/>
              <a:cs typeface="Arial" panose="020B0604020202020204" pitchFamily="34" charset="0"/>
            </a:endParaRPr>
          </a:p>
          <a:p>
            <a:pPr>
              <a:lnSpc>
                <a:spcPct val="107000"/>
              </a:lnSpc>
              <a:spcAft>
                <a:spcPts val="800"/>
              </a:spcAft>
            </a:pPr>
            <a:endParaRPr lang="pt-BR" sz="2400" dirty="0">
              <a:effectLst/>
              <a:latin typeface="Arial" panose="020B0604020202020204" pitchFamily="34" charset="0"/>
              <a:ea typeface="Calibri" panose="020F0502020204030204" pitchFamily="34" charset="0"/>
              <a:cs typeface="Arial" panose="020B0604020202020204" pitchFamily="34" charset="0"/>
            </a:endParaRPr>
          </a:p>
          <a:p>
            <a:pPr algn="just"/>
            <a:endParaRPr lang="pt-BR" sz="2400" dirty="0">
              <a:latin typeface="Arial" panose="020B0604020202020204" pitchFamily="34" charset="0"/>
              <a:cs typeface="Arial" panose="020B0604020202020204" pitchFamily="34" charset="0"/>
            </a:endParaRPr>
          </a:p>
          <a:p>
            <a:pPr algn="just"/>
            <a:endParaRPr lang="pt-BR" sz="2400" dirty="0">
              <a:latin typeface="Arial" panose="020B0604020202020204" pitchFamily="34" charset="0"/>
              <a:cs typeface="Arial" panose="020B0604020202020204" pitchFamily="34" charset="0"/>
            </a:endParaRPr>
          </a:p>
          <a:p>
            <a:pPr algn="just"/>
            <a:endParaRPr lang="pt-BR" sz="2400" dirty="0">
              <a:latin typeface="Arial" panose="020B0604020202020204" pitchFamily="34" charset="0"/>
              <a:cs typeface="Arial" panose="020B0604020202020204" pitchFamily="34" charset="0"/>
            </a:endParaRPr>
          </a:p>
          <a:p>
            <a:pPr algn="just"/>
            <a:endParaRPr lang="pt-BR" sz="3200" dirty="0">
              <a:solidFill>
                <a:schemeClr val="tx1"/>
              </a:solidFill>
            </a:endParaRPr>
          </a:p>
        </p:txBody>
      </p:sp>
    </p:spTree>
    <p:extLst>
      <p:ext uri="{BB962C8B-B14F-4D97-AF65-F5344CB8AC3E}">
        <p14:creationId xmlns:p14="http://schemas.microsoft.com/office/powerpoint/2010/main" val="34856318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3AAEB31-0B72-C73F-43FB-43A0ADFCEA0E}"/>
              </a:ext>
            </a:extLst>
          </p:cNvPr>
          <p:cNvSpPr txBox="1"/>
          <p:nvPr/>
        </p:nvSpPr>
        <p:spPr>
          <a:xfrm>
            <a:off x="368489" y="491319"/>
            <a:ext cx="11150221" cy="7097584"/>
          </a:xfrm>
          <a:prstGeom prst="rect">
            <a:avLst/>
          </a:prstGeom>
          <a:noFill/>
        </p:spPr>
        <p:txBody>
          <a:bodyPr wrap="square">
            <a:spAutoFit/>
          </a:bodyPr>
          <a:lstStyle/>
          <a:p>
            <a:pPr algn="just">
              <a:lnSpc>
                <a:spcPct val="107000"/>
              </a:lnSpc>
              <a:spcAft>
                <a:spcPts val="800"/>
              </a:spcAft>
            </a:pPr>
            <a:r>
              <a:rPr lang="pt-BR" sz="1200" dirty="0">
                <a:latin typeface="Arial" panose="020B0604020202020204" pitchFamily="34" charset="0"/>
              </a:rPr>
              <a:t>AGRAVO REGIMENTAL NO RECURSO ORDINÁRIO EM HABEAS CORPUS. CONSTITUIÇÃO DE MILÍCIA PRIVADA. NULIDADE. COLHEITA DE ELEMENTOS PROBATÓRIOS. NÃO VERIFICAÇÃO. DENÚNCIA RECEBIDA. PREJUDICIALIDADE. AUSÊNCIA DE JUSTA CAUSA. ANÁLISE FÁTICO-PROBATÓRIA. AGRAVO REGIMENTAL DESPROVIDO.</a:t>
            </a:r>
          </a:p>
          <a:p>
            <a:pPr algn="just">
              <a:lnSpc>
                <a:spcPct val="107000"/>
              </a:lnSpc>
              <a:spcAft>
                <a:spcPts val="800"/>
              </a:spcAft>
            </a:pPr>
            <a:r>
              <a:rPr lang="pt-BR" sz="1200" dirty="0">
                <a:latin typeface="Arial" panose="020B0604020202020204" pitchFamily="34" charset="0"/>
              </a:rPr>
              <a:t>1. "[E]</a:t>
            </a:r>
            <a:r>
              <a:rPr lang="pt-BR" sz="1200" dirty="0" err="1">
                <a:latin typeface="Arial" panose="020B0604020202020204" pitchFamily="34" charset="0"/>
              </a:rPr>
              <a:t>ventuais</a:t>
            </a:r>
            <a:r>
              <a:rPr lang="pt-BR" sz="1200" dirty="0">
                <a:latin typeface="Arial" panose="020B0604020202020204" pitchFamily="34" charset="0"/>
              </a:rPr>
              <a:t> irregularidades ocorridas na fase investigatória, dada a natureza inquisitiva do inquérito policial, não contaminam a ação penal" (HC n. 586.321/AP, Relator Ministro </a:t>
            </a:r>
            <a:r>
              <a:rPr lang="pt-BR" sz="1200" dirty="0" err="1">
                <a:latin typeface="Arial" panose="020B0604020202020204" pitchFamily="34" charset="0"/>
              </a:rPr>
              <a:t>Nefi</a:t>
            </a:r>
            <a:r>
              <a:rPr lang="pt-BR" sz="1200" dirty="0">
                <a:latin typeface="Arial" panose="020B0604020202020204" pitchFamily="34" charset="0"/>
              </a:rPr>
              <a:t> Cordeiro, Sexta Turma, julgado em 18/8/2020, </a:t>
            </a:r>
            <a:r>
              <a:rPr lang="pt-BR" sz="1200" dirty="0" err="1">
                <a:latin typeface="Arial" panose="020B0604020202020204" pitchFamily="34" charset="0"/>
              </a:rPr>
              <a:t>DJe</a:t>
            </a:r>
            <a:r>
              <a:rPr lang="pt-BR" sz="1200" dirty="0">
                <a:latin typeface="Arial" panose="020B0604020202020204" pitchFamily="34" charset="0"/>
              </a:rPr>
              <a:t> 28/8/2020). No mesmo sentido:</a:t>
            </a:r>
          </a:p>
          <a:p>
            <a:pPr algn="just">
              <a:lnSpc>
                <a:spcPct val="107000"/>
              </a:lnSpc>
              <a:spcAft>
                <a:spcPts val="800"/>
              </a:spcAft>
            </a:pPr>
            <a:r>
              <a:rPr lang="pt-BR" sz="1200" dirty="0">
                <a:latin typeface="Arial" panose="020B0604020202020204" pitchFamily="34" charset="0"/>
              </a:rPr>
              <a:t>"[e]</a:t>
            </a:r>
            <a:r>
              <a:rPr lang="pt-BR" sz="1200" dirty="0" err="1">
                <a:latin typeface="Arial" panose="020B0604020202020204" pitchFamily="34" charset="0"/>
              </a:rPr>
              <a:t>ventual</a:t>
            </a:r>
            <a:r>
              <a:rPr lang="pt-BR" sz="1200" dirty="0">
                <a:latin typeface="Arial" panose="020B0604020202020204" pitchFamily="34" charset="0"/>
              </a:rPr>
              <a:t> vício no inquérito policial não tem o liame de contaminar a ação penal, dada a natureza meramente informativa das peças processuais e sua dispensabilidade na formação da </a:t>
            </a:r>
            <a:r>
              <a:rPr lang="pt-BR" sz="1200" dirty="0" err="1">
                <a:latin typeface="Arial" panose="020B0604020202020204" pitchFamily="34" charset="0"/>
              </a:rPr>
              <a:t>opinio</a:t>
            </a:r>
            <a:r>
              <a:rPr lang="pt-BR" sz="1200" dirty="0">
                <a:latin typeface="Arial" panose="020B0604020202020204" pitchFamily="34" charset="0"/>
              </a:rPr>
              <a:t> delicti" (</a:t>
            </a:r>
            <a:r>
              <a:rPr lang="pt-BR" sz="1200" dirty="0" err="1">
                <a:latin typeface="Arial" panose="020B0604020202020204" pitchFamily="34" charset="0"/>
              </a:rPr>
              <a:t>AgRg</a:t>
            </a:r>
            <a:r>
              <a:rPr lang="pt-BR" sz="1200" dirty="0">
                <a:latin typeface="Arial" panose="020B0604020202020204" pitchFamily="34" charset="0"/>
              </a:rPr>
              <a:t> no </a:t>
            </a:r>
            <a:r>
              <a:rPr lang="pt-BR" sz="1200" dirty="0" err="1">
                <a:latin typeface="Arial" panose="020B0604020202020204" pitchFamily="34" charset="0"/>
              </a:rPr>
              <a:t>AREsp</a:t>
            </a:r>
            <a:r>
              <a:rPr lang="pt-BR" sz="1200" dirty="0">
                <a:latin typeface="Arial" panose="020B0604020202020204" pitchFamily="34" charset="0"/>
              </a:rPr>
              <a:t> n. 1374735/DF, relatora Ministra Laurita Vaz, Sexta Turma, </a:t>
            </a:r>
            <a:r>
              <a:rPr lang="pt-BR" sz="1200" dirty="0" err="1">
                <a:latin typeface="Arial" panose="020B0604020202020204" pitchFamily="34" charset="0"/>
              </a:rPr>
              <a:t>DJe</a:t>
            </a:r>
            <a:r>
              <a:rPr lang="pt-BR" sz="1200" dirty="0">
                <a:latin typeface="Arial" panose="020B0604020202020204" pitchFamily="34" charset="0"/>
              </a:rPr>
              <a:t> de 4/2/2019).</a:t>
            </a:r>
          </a:p>
          <a:p>
            <a:pPr algn="just">
              <a:lnSpc>
                <a:spcPct val="107000"/>
              </a:lnSpc>
              <a:spcAft>
                <a:spcPts val="800"/>
              </a:spcAft>
            </a:pPr>
            <a:r>
              <a:rPr lang="pt-BR" sz="1200" dirty="0">
                <a:latin typeface="Arial" panose="020B0604020202020204" pitchFamily="34" charset="0"/>
              </a:rPr>
              <a:t>2. Tal entendimento prevalece ainda que a nulidade venha a ser comprovada, sobretudo se não há demonstração de prejuízo à defesa, tudo em conformidade com o princípio do </a:t>
            </a:r>
            <a:r>
              <a:rPr lang="pt-BR" sz="1200" dirty="0" err="1">
                <a:latin typeface="Arial" panose="020B0604020202020204" pitchFamily="34" charset="0"/>
              </a:rPr>
              <a:t>pas</a:t>
            </a:r>
            <a:r>
              <a:rPr lang="pt-BR" sz="1200" dirty="0">
                <a:latin typeface="Arial" panose="020B0604020202020204" pitchFamily="34" charset="0"/>
              </a:rPr>
              <a:t> de </a:t>
            </a:r>
            <a:r>
              <a:rPr lang="pt-BR" sz="1200" dirty="0" err="1">
                <a:latin typeface="Arial" panose="020B0604020202020204" pitchFamily="34" charset="0"/>
              </a:rPr>
              <a:t>nullité</a:t>
            </a:r>
            <a:r>
              <a:rPr lang="pt-BR" sz="1200" dirty="0">
                <a:latin typeface="Arial" panose="020B0604020202020204" pitchFamily="34" charset="0"/>
              </a:rPr>
              <a:t> </a:t>
            </a:r>
            <a:r>
              <a:rPr lang="pt-BR" sz="1200" dirty="0" err="1">
                <a:latin typeface="Arial" panose="020B0604020202020204" pitchFamily="34" charset="0"/>
              </a:rPr>
              <a:t>sans</a:t>
            </a:r>
            <a:r>
              <a:rPr lang="pt-BR" sz="1200" dirty="0">
                <a:latin typeface="Arial" panose="020B0604020202020204" pitchFamily="34" charset="0"/>
              </a:rPr>
              <a:t> </a:t>
            </a:r>
            <a:r>
              <a:rPr lang="pt-BR" sz="1200" dirty="0" err="1">
                <a:latin typeface="Arial" panose="020B0604020202020204" pitchFamily="34" charset="0"/>
              </a:rPr>
              <a:t>grief</a:t>
            </a:r>
            <a:r>
              <a:rPr lang="pt-BR" sz="1200" dirty="0">
                <a:latin typeface="Arial" panose="020B0604020202020204" pitchFamily="34" charset="0"/>
              </a:rPr>
              <a:t> (informações complementares à ementa (voto vista do Ministro Luis Felipe Salomão) na </a:t>
            </a:r>
            <a:r>
              <a:rPr lang="pt-BR" sz="1200" dirty="0" err="1">
                <a:latin typeface="Arial" panose="020B0604020202020204" pitchFamily="34" charset="0"/>
              </a:rPr>
              <a:t>APn</a:t>
            </a:r>
            <a:r>
              <a:rPr lang="pt-BR" sz="1200" dirty="0">
                <a:latin typeface="Arial" panose="020B0604020202020204" pitchFamily="34" charset="0"/>
              </a:rPr>
              <a:t> 741-DF, relator Ministro Og Fernandes, Corte Especial, julgado em 19/9/2018, </a:t>
            </a:r>
            <a:r>
              <a:rPr lang="pt-BR" sz="1200" dirty="0" err="1">
                <a:latin typeface="Arial" panose="020B0604020202020204" pitchFamily="34" charset="0"/>
              </a:rPr>
              <a:t>DJe</a:t>
            </a:r>
            <a:r>
              <a:rPr lang="pt-BR" sz="1200" dirty="0">
                <a:latin typeface="Arial" panose="020B0604020202020204" pitchFamily="34" charset="0"/>
              </a:rPr>
              <a:t> de 23/10/2018).</a:t>
            </a:r>
          </a:p>
          <a:p>
            <a:pPr algn="just">
              <a:lnSpc>
                <a:spcPct val="107000"/>
              </a:lnSpc>
              <a:spcAft>
                <a:spcPts val="800"/>
              </a:spcAft>
            </a:pPr>
            <a:r>
              <a:rPr lang="pt-BR" sz="1200" dirty="0">
                <a:latin typeface="Arial" panose="020B0604020202020204" pitchFamily="34" charset="0"/>
              </a:rPr>
              <a:t>3. Hipótese em que a denúncia já foi oferecida e devidamente recebida, razão pela qual a pretensão de reconhecimento de eventuais nulidades ocorridas durante a fase inquisitiva encontra-se prejudicada, pois, uma vez instaurada a ação penal, todo o conteúdo probatório obtido será revisitado durante a fase instrutória, sob o pálio do devido processo legal, nos quais são assegurados o exercício do contraditório e da ampla defesa.</a:t>
            </a:r>
          </a:p>
          <a:p>
            <a:pPr algn="just">
              <a:lnSpc>
                <a:spcPct val="107000"/>
              </a:lnSpc>
              <a:spcAft>
                <a:spcPts val="800"/>
              </a:spcAft>
            </a:pPr>
            <a:r>
              <a:rPr lang="pt-BR" sz="1200" dirty="0">
                <a:latin typeface="Arial" panose="020B0604020202020204" pitchFamily="34" charset="0"/>
              </a:rPr>
              <a:t>4</a:t>
            </a:r>
            <a:r>
              <a:rPr lang="pt-BR" sz="1200" b="1" u="sng" dirty="0">
                <a:latin typeface="Arial" panose="020B0604020202020204" pitchFamily="34" charset="0"/>
              </a:rPr>
              <a:t>. A configuração da quebra da cadeia de custódia, com efeito, pressupõe a existência de irregularidades no procedimento de colheita e conservação da prova, não demonstrados de plano pelo recorrente.</a:t>
            </a:r>
          </a:p>
          <a:p>
            <a:pPr algn="just">
              <a:lnSpc>
                <a:spcPct val="107000"/>
              </a:lnSpc>
              <a:spcAft>
                <a:spcPts val="800"/>
              </a:spcAft>
            </a:pPr>
            <a:r>
              <a:rPr lang="pt-BR" sz="1200" dirty="0">
                <a:latin typeface="Arial" panose="020B0604020202020204" pitchFamily="34" charset="0"/>
              </a:rPr>
              <a:t>5. Instâncias ordinárias que foram firmes ao asseverar a presença de elementos informativos suficientes para justificar a persecução criminal em desfavor do recorrente, devendo ser ressaltado que o reconhecimento da ocorrência de quebra da cadeia de custódia, neste momento processual, demandaria amplo revolvimento do conjunto fático-probatório, o que, como é sabido, não é possível na via eleita.</a:t>
            </a:r>
          </a:p>
          <a:p>
            <a:pPr algn="just">
              <a:lnSpc>
                <a:spcPct val="107000"/>
              </a:lnSpc>
              <a:spcAft>
                <a:spcPts val="800"/>
              </a:spcAft>
            </a:pPr>
            <a:r>
              <a:rPr lang="pt-BR" sz="1200" dirty="0">
                <a:latin typeface="Arial" panose="020B0604020202020204" pitchFamily="34" charset="0"/>
              </a:rPr>
              <a:t>6. O reconhecimento da ausência de justa causa exige profundo exame do contexto probatórios dos autos, o que é inviável na via estreita do writ. Nesse sentido: RHC 51.659/CE, Rel. Ministro </a:t>
            </a:r>
            <a:r>
              <a:rPr lang="pt-BR" sz="1200" dirty="0" err="1">
                <a:latin typeface="Arial" panose="020B0604020202020204" pitchFamily="34" charset="0"/>
              </a:rPr>
              <a:t>Nefi</a:t>
            </a:r>
            <a:r>
              <a:rPr lang="pt-BR" sz="1200" dirty="0">
                <a:latin typeface="Arial" panose="020B0604020202020204" pitchFamily="34" charset="0"/>
              </a:rPr>
              <a:t> Cordeiro, Sexta Turma, julgado em 5/5/2016, </a:t>
            </a:r>
            <a:r>
              <a:rPr lang="pt-BR" sz="1200" dirty="0" err="1">
                <a:latin typeface="Arial" panose="020B0604020202020204" pitchFamily="34" charset="0"/>
              </a:rPr>
              <a:t>DJe</a:t>
            </a:r>
            <a:r>
              <a:rPr lang="pt-BR" sz="1200" dirty="0">
                <a:latin typeface="Arial" panose="020B0604020202020204" pitchFamily="34" charset="0"/>
              </a:rPr>
              <a:t> 16/5/2016; e RHC 63.480/SP, Rel. Ministro Jorge Mussi, Quinta Turma, julgado em 1/3/2016, </a:t>
            </a:r>
            <a:r>
              <a:rPr lang="pt-BR" sz="1200" dirty="0" err="1">
                <a:latin typeface="Arial" panose="020B0604020202020204" pitchFamily="34" charset="0"/>
              </a:rPr>
              <a:t>DJe</a:t>
            </a:r>
            <a:r>
              <a:rPr lang="pt-BR" sz="1200" dirty="0">
                <a:latin typeface="Arial" panose="020B0604020202020204" pitchFamily="34" charset="0"/>
              </a:rPr>
              <a:t> 9/3/2016.</a:t>
            </a:r>
          </a:p>
          <a:p>
            <a:pPr algn="just">
              <a:lnSpc>
                <a:spcPct val="107000"/>
              </a:lnSpc>
              <a:spcAft>
                <a:spcPts val="800"/>
              </a:spcAft>
            </a:pPr>
            <a:r>
              <a:rPr lang="pt-BR" sz="1200" dirty="0">
                <a:latin typeface="Arial" panose="020B0604020202020204" pitchFamily="34" charset="0"/>
              </a:rPr>
              <a:t>7. Se as instâncias ordinárias reconheceram que as condutas imputadas ao recorrente, em princípio, se subsomem ao tipo previsto no art. 288-A do Código Penal, porquanto presentes todas as elementares do crime de constituição de milícia privada, verifica-se a existência de justa causa para o prosseguimento da ação penal.</a:t>
            </a:r>
          </a:p>
          <a:p>
            <a:pPr algn="just">
              <a:lnSpc>
                <a:spcPct val="107000"/>
              </a:lnSpc>
              <a:spcAft>
                <a:spcPts val="800"/>
              </a:spcAft>
            </a:pPr>
            <a:r>
              <a:rPr lang="pt-BR" sz="1200" dirty="0">
                <a:latin typeface="Arial" panose="020B0604020202020204" pitchFamily="34" charset="0"/>
              </a:rPr>
              <a:t>8. Agravo regimental desprovido.(</a:t>
            </a:r>
            <a:r>
              <a:rPr lang="pt-BR" sz="1200" dirty="0" err="1">
                <a:latin typeface="Arial" panose="020B0604020202020204" pitchFamily="34" charset="0"/>
              </a:rPr>
              <a:t>AgRg</a:t>
            </a:r>
            <a:r>
              <a:rPr lang="pt-BR" sz="1200" dirty="0">
                <a:latin typeface="Arial" panose="020B0604020202020204" pitchFamily="34" charset="0"/>
              </a:rPr>
              <a:t> no RHC n. 176.926/SP, relator Ministro Ribeiro Dantas, Quinta Turma, julgado em 8/5/2023, </a:t>
            </a:r>
            <a:r>
              <a:rPr lang="pt-BR" sz="1200" dirty="0" err="1">
                <a:latin typeface="Arial" panose="020B0604020202020204" pitchFamily="34" charset="0"/>
              </a:rPr>
              <a:t>DJe</a:t>
            </a:r>
            <a:r>
              <a:rPr lang="pt-BR" sz="1200" dirty="0">
                <a:latin typeface="Arial" panose="020B0604020202020204" pitchFamily="34" charset="0"/>
              </a:rPr>
              <a:t> de 12/5/2023.)</a:t>
            </a:r>
          </a:p>
          <a:p>
            <a:pPr algn="just">
              <a:lnSpc>
                <a:spcPct val="107000"/>
              </a:lnSpc>
              <a:spcAft>
                <a:spcPts val="800"/>
              </a:spcAft>
            </a:pP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pt-BR" sz="1200" dirty="0"/>
          </a:p>
          <a:p>
            <a:pPr algn="just"/>
            <a:endParaRPr lang="pt-BR" sz="1200" dirty="0"/>
          </a:p>
          <a:p>
            <a:pPr algn="just"/>
            <a:endParaRPr lang="pt-BR" sz="1200" dirty="0"/>
          </a:p>
          <a:p>
            <a:pPr algn="just"/>
            <a:endParaRPr lang="pt-BR" sz="1200" dirty="0">
              <a:solidFill>
                <a:schemeClr val="tx1"/>
              </a:solidFill>
            </a:endParaRPr>
          </a:p>
        </p:txBody>
      </p:sp>
    </p:spTree>
    <p:extLst>
      <p:ext uri="{BB962C8B-B14F-4D97-AF65-F5344CB8AC3E}">
        <p14:creationId xmlns:p14="http://schemas.microsoft.com/office/powerpoint/2010/main" val="27108418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08C897BB-9631-4221-9F39-4DC0BB3A59F3}"/>
              </a:ext>
            </a:extLst>
          </p:cNvPr>
          <p:cNvSpPr>
            <a:spLocks noGrp="1"/>
          </p:cNvSpPr>
          <p:nvPr>
            <p:ph type="body" idx="1"/>
          </p:nvPr>
        </p:nvSpPr>
        <p:spPr>
          <a:xfrm>
            <a:off x="609600" y="1064525"/>
            <a:ext cx="10972800" cy="5061109"/>
          </a:xfrm>
        </p:spPr>
        <p:txBody>
          <a:bodyPr>
            <a:normAutofit/>
          </a:bodyPr>
          <a:lstStyle/>
          <a:p>
            <a:pPr marL="270927" indent="0" algn="ctr">
              <a:buNone/>
            </a:pPr>
            <a:r>
              <a:rPr lang="pt-BR" sz="4400" b="1" dirty="0">
                <a:solidFill>
                  <a:schemeClr val="tx1"/>
                </a:solidFill>
                <a:latin typeface="Nunito"/>
              </a:rPr>
              <a:t>OBRIGADO!</a:t>
            </a:r>
          </a:p>
          <a:p>
            <a:pPr marL="270927" indent="0">
              <a:buNone/>
            </a:pPr>
            <a:endParaRPr lang="pt-BR" dirty="0"/>
          </a:p>
        </p:txBody>
      </p:sp>
      <p:pic>
        <p:nvPicPr>
          <p:cNvPr id="2" name="Imagem 1" descr="Código QR&#10;&#10;Descrição gerada automaticamente">
            <a:extLst>
              <a:ext uri="{FF2B5EF4-FFF2-40B4-BE49-F238E27FC236}">
                <a16:creationId xmlns:a16="http://schemas.microsoft.com/office/drawing/2014/main" id="{4C77E834-19C2-6CB2-F85E-DE98AC405A75}"/>
              </a:ext>
            </a:extLst>
          </p:cNvPr>
          <p:cNvPicPr>
            <a:picLocks noChangeAspect="1"/>
          </p:cNvPicPr>
          <p:nvPr/>
        </p:nvPicPr>
        <p:blipFill>
          <a:blip r:embed="rId2"/>
          <a:stretch>
            <a:fillRect/>
          </a:stretch>
        </p:blipFill>
        <p:spPr>
          <a:xfrm>
            <a:off x="4667250" y="2790806"/>
            <a:ext cx="2857500" cy="2857500"/>
          </a:xfrm>
          <a:prstGeom prst="rect">
            <a:avLst/>
          </a:prstGeom>
        </p:spPr>
      </p:pic>
    </p:spTree>
    <p:extLst>
      <p:ext uri="{BB962C8B-B14F-4D97-AF65-F5344CB8AC3E}">
        <p14:creationId xmlns:p14="http://schemas.microsoft.com/office/powerpoint/2010/main" val="2005331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a:extLst>
              <a:ext uri="{FF2B5EF4-FFF2-40B4-BE49-F238E27FC236}">
                <a16:creationId xmlns:a16="http://schemas.microsoft.com/office/drawing/2014/main" id="{087A64E6-FCED-4975-9EAC-8C933EEC59FC}"/>
              </a:ext>
            </a:extLst>
          </p:cNvPr>
          <p:cNvSpPr>
            <a:spLocks noGrp="1"/>
          </p:cNvSpPr>
          <p:nvPr>
            <p:ph type="body" idx="1"/>
          </p:nvPr>
        </p:nvSpPr>
        <p:spPr>
          <a:xfrm>
            <a:off x="609600" y="887104"/>
            <a:ext cx="10972800" cy="5500047"/>
          </a:xfrm>
        </p:spPr>
        <p:txBody>
          <a:bodyPr>
            <a:normAutofit fontScale="92500" lnSpcReduction="20000"/>
          </a:bodyPr>
          <a:lstStyle/>
          <a:p>
            <a:pPr algn="just"/>
            <a:r>
              <a:rPr lang="pt-BR" sz="4600" dirty="0">
                <a:solidFill>
                  <a:schemeClr val="tx1"/>
                </a:solidFill>
              </a:rPr>
              <a:t>2.2. Inteligência artificial fraca (específica) e Inteligência artificial forte (geral ou singularidade). </a:t>
            </a:r>
          </a:p>
          <a:p>
            <a:pPr marL="270927" indent="0" algn="just">
              <a:buNone/>
            </a:pPr>
            <a:endParaRPr lang="pt-BR" sz="4600" dirty="0">
              <a:solidFill>
                <a:schemeClr val="tx1"/>
              </a:solidFill>
            </a:endParaRPr>
          </a:p>
          <a:p>
            <a:pPr algn="just"/>
            <a:r>
              <a:rPr lang="pt-BR" sz="4600" dirty="0">
                <a:solidFill>
                  <a:schemeClr val="tx1"/>
                </a:solidFill>
              </a:rPr>
              <a:t>2.3. Algoritmo: noção estruturante. </a:t>
            </a:r>
          </a:p>
          <a:p>
            <a:pPr marL="270927" indent="0" algn="just">
              <a:buNone/>
            </a:pPr>
            <a:endParaRPr lang="pt-BR" sz="4600" dirty="0">
              <a:solidFill>
                <a:schemeClr val="tx1"/>
              </a:solidFill>
            </a:endParaRPr>
          </a:p>
          <a:p>
            <a:pPr algn="just"/>
            <a:r>
              <a:rPr lang="pt-BR" sz="4600" dirty="0">
                <a:solidFill>
                  <a:schemeClr val="tx1"/>
                </a:solidFill>
              </a:rPr>
              <a:t>2.4. </a:t>
            </a:r>
            <a:r>
              <a:rPr lang="pt-BR" sz="4600" dirty="0" err="1">
                <a:solidFill>
                  <a:schemeClr val="tx1"/>
                </a:solidFill>
              </a:rPr>
              <a:t>Machine</a:t>
            </a:r>
            <a:r>
              <a:rPr lang="pt-BR" sz="4600" dirty="0">
                <a:solidFill>
                  <a:schemeClr val="tx1"/>
                </a:solidFill>
              </a:rPr>
              <a:t> </a:t>
            </a:r>
            <a:r>
              <a:rPr lang="pt-BR" sz="4600" dirty="0" err="1">
                <a:solidFill>
                  <a:schemeClr val="tx1"/>
                </a:solidFill>
              </a:rPr>
              <a:t>learning</a:t>
            </a:r>
            <a:r>
              <a:rPr lang="pt-BR" sz="4600" dirty="0">
                <a:solidFill>
                  <a:schemeClr val="tx1"/>
                </a:solidFill>
              </a:rPr>
              <a:t>: a) supervisionado; b) não supervisionado; c) por reforço. </a:t>
            </a:r>
          </a:p>
          <a:p>
            <a:endParaRPr lang="pt-BR" dirty="0"/>
          </a:p>
        </p:txBody>
      </p:sp>
    </p:spTree>
    <p:extLst>
      <p:ext uri="{BB962C8B-B14F-4D97-AF65-F5344CB8AC3E}">
        <p14:creationId xmlns:p14="http://schemas.microsoft.com/office/powerpoint/2010/main" val="2293941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7E00A3F0-69EE-4D7D-C289-0A42B13934A1}"/>
              </a:ext>
            </a:extLst>
          </p:cNvPr>
          <p:cNvPicPr>
            <a:picLocks noChangeAspect="1"/>
          </p:cNvPicPr>
          <p:nvPr/>
        </p:nvPicPr>
        <p:blipFill>
          <a:blip r:embed="rId2"/>
          <a:stretch>
            <a:fillRect/>
          </a:stretch>
        </p:blipFill>
        <p:spPr>
          <a:xfrm>
            <a:off x="2138149" y="246030"/>
            <a:ext cx="7915701" cy="6365940"/>
          </a:xfrm>
          <a:prstGeom prst="rect">
            <a:avLst/>
          </a:prstGeom>
        </p:spPr>
      </p:pic>
    </p:spTree>
    <p:extLst>
      <p:ext uri="{BB962C8B-B14F-4D97-AF65-F5344CB8AC3E}">
        <p14:creationId xmlns:p14="http://schemas.microsoft.com/office/powerpoint/2010/main" val="3827796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0B55C3DB-3B54-49B9-AE0E-A270A690BC9C}"/>
              </a:ext>
            </a:extLst>
          </p:cNvPr>
          <p:cNvSpPr>
            <a:spLocks noGrp="1"/>
          </p:cNvSpPr>
          <p:nvPr>
            <p:ph type="body" idx="1"/>
          </p:nvPr>
        </p:nvSpPr>
        <p:spPr>
          <a:xfrm>
            <a:off x="609600" y="779722"/>
            <a:ext cx="10972800" cy="6078279"/>
          </a:xfrm>
        </p:spPr>
        <p:txBody>
          <a:bodyPr>
            <a:normAutofit/>
          </a:bodyPr>
          <a:lstStyle/>
          <a:p>
            <a:pPr algn="just"/>
            <a:r>
              <a:rPr lang="pt-BR" sz="3400" dirty="0">
                <a:solidFill>
                  <a:schemeClr val="tx1"/>
                </a:solidFill>
              </a:rPr>
              <a:t>2.5.  </a:t>
            </a:r>
            <a:r>
              <a:rPr lang="pt-BR" sz="3400" dirty="0" err="1">
                <a:solidFill>
                  <a:schemeClr val="tx1"/>
                </a:solidFill>
              </a:rPr>
              <a:t>Deep</a:t>
            </a:r>
            <a:r>
              <a:rPr lang="pt-BR" sz="3400" dirty="0">
                <a:solidFill>
                  <a:schemeClr val="tx1"/>
                </a:solidFill>
              </a:rPr>
              <a:t> </a:t>
            </a:r>
            <a:r>
              <a:rPr lang="pt-BR" sz="3400" dirty="0" err="1">
                <a:solidFill>
                  <a:schemeClr val="tx1"/>
                </a:solidFill>
              </a:rPr>
              <a:t>learning</a:t>
            </a:r>
            <a:r>
              <a:rPr lang="pt-BR" sz="3400" dirty="0">
                <a:solidFill>
                  <a:schemeClr val="tx1"/>
                </a:solidFill>
              </a:rPr>
              <a:t>: redes neurais. </a:t>
            </a:r>
          </a:p>
          <a:p>
            <a:pPr algn="just"/>
            <a:r>
              <a:rPr lang="pt-BR" sz="3400" dirty="0">
                <a:solidFill>
                  <a:schemeClr val="tx1"/>
                </a:solidFill>
              </a:rPr>
              <a:t>2.6. Processamento de linguagem natural.</a:t>
            </a:r>
          </a:p>
          <a:p>
            <a:pPr algn="just"/>
            <a:r>
              <a:rPr lang="pt-BR" sz="3400" dirty="0">
                <a:solidFill>
                  <a:schemeClr val="tx1"/>
                </a:solidFill>
              </a:rPr>
              <a:t>2.7. Ciência de dados / </a:t>
            </a:r>
            <a:r>
              <a:rPr lang="pt-BR" sz="3400" dirty="0" err="1">
                <a:solidFill>
                  <a:schemeClr val="tx1"/>
                </a:solidFill>
              </a:rPr>
              <a:t>Jurimetria</a:t>
            </a:r>
            <a:r>
              <a:rPr lang="pt-BR" sz="3400" dirty="0">
                <a:solidFill>
                  <a:schemeClr val="tx1"/>
                </a:solidFill>
              </a:rPr>
              <a:t> / modelos preditivos. </a:t>
            </a:r>
          </a:p>
          <a:p>
            <a:pPr algn="just"/>
            <a:r>
              <a:rPr lang="pt-BR" sz="3400" dirty="0">
                <a:solidFill>
                  <a:schemeClr val="tx1"/>
                </a:solidFill>
              </a:rPr>
              <a:t>2.8. Inteligência artificial generativa: O boom decorrente do ChatGPT. </a:t>
            </a:r>
          </a:p>
          <a:p>
            <a:pPr algn="just"/>
            <a:r>
              <a:rPr lang="pt-BR" sz="3400" dirty="0">
                <a:solidFill>
                  <a:schemeClr val="tx1"/>
                </a:solidFill>
              </a:rPr>
              <a:t>2.8.1. Limitações/Problemas: a) Alucinações; b) Base de dados restrita; c) Discriminação Algorítmica; d) Ausência de supervisão técnica, quando do uso da ferramenta. </a:t>
            </a:r>
          </a:p>
        </p:txBody>
      </p:sp>
    </p:spTree>
    <p:extLst>
      <p:ext uri="{BB962C8B-B14F-4D97-AF65-F5344CB8AC3E}">
        <p14:creationId xmlns:p14="http://schemas.microsoft.com/office/powerpoint/2010/main" val="1220215751"/>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Sitka Heading"/>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docProps/app.xml><?xml version="1.0" encoding="utf-8"?>
<Properties xmlns="http://schemas.openxmlformats.org/officeDocument/2006/extended-properties" xmlns:vt="http://schemas.openxmlformats.org/officeDocument/2006/docPropsVTypes">
  <TotalTime>121</TotalTime>
  <Words>6718</Words>
  <Application>Microsoft Office PowerPoint</Application>
  <PresentationFormat>Widescreen</PresentationFormat>
  <Paragraphs>337</Paragraphs>
  <Slides>63</Slides>
  <Notes>0</Notes>
  <HiddenSlides>0</HiddenSlides>
  <MMClips>0</MMClips>
  <ScaleCrop>false</ScaleCrop>
  <HeadingPairs>
    <vt:vector size="6" baseType="variant">
      <vt:variant>
        <vt:lpstr>Fontes usadas</vt:lpstr>
      </vt:variant>
      <vt:variant>
        <vt:i4>12</vt:i4>
      </vt:variant>
      <vt:variant>
        <vt:lpstr>Tema</vt:lpstr>
      </vt:variant>
      <vt:variant>
        <vt:i4>1</vt:i4>
      </vt:variant>
      <vt:variant>
        <vt:lpstr>Títulos de slides</vt:lpstr>
      </vt:variant>
      <vt:variant>
        <vt:i4>63</vt:i4>
      </vt:variant>
    </vt:vector>
  </HeadingPairs>
  <TitlesOfParts>
    <vt:vector size="76" baseType="lpstr">
      <vt:lpstr>Arial</vt:lpstr>
      <vt:lpstr>Calibri</vt:lpstr>
      <vt:lpstr>inherit</vt:lpstr>
      <vt:lpstr>Nunito</vt:lpstr>
      <vt:lpstr>Open Sans</vt:lpstr>
      <vt:lpstr>PT Sans</vt:lpstr>
      <vt:lpstr>Segoe UI</vt:lpstr>
      <vt:lpstr>Sitka Heading</vt:lpstr>
      <vt:lpstr>Source Sans Pro</vt:lpstr>
      <vt:lpstr>Times</vt:lpstr>
      <vt:lpstr>Times New Roman</vt:lpstr>
      <vt:lpstr>Verdana</vt:lpstr>
      <vt:lpstr>3DFloatVTI</vt:lpstr>
      <vt:lpstr>Política de Gestão da Inovação e Tecnologias Disruptivas do Processo Judicial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Política de Gestão da Inovação e Tecnologias Disruptivas do Processo Judicial</dc:title>
  <dc:creator>Luis Vale</dc:creator>
  <cp:lastModifiedBy>Luis Vale</cp:lastModifiedBy>
  <cp:revision>40</cp:revision>
  <dcterms:created xsi:type="dcterms:W3CDTF">2023-07-24T00:18:44Z</dcterms:created>
  <dcterms:modified xsi:type="dcterms:W3CDTF">2023-07-24T02:20:20Z</dcterms:modified>
</cp:coreProperties>
</file>